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92" r:id="rId5"/>
    <p:sldId id="293" r:id="rId6"/>
    <p:sldId id="260" r:id="rId7"/>
    <p:sldId id="261" r:id="rId8"/>
    <p:sldId id="294" r:id="rId9"/>
    <p:sldId id="280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262" r:id="rId19"/>
    <p:sldId id="281" r:id="rId20"/>
    <p:sldId id="28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AF6E5-C0C9-437D-AF0C-CB2AB3F298A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2C2AA6-E798-42B7-A34A-C42E20D320EA}">
      <dgm:prSet phldrT="[Текст]"/>
      <dgm:spPr/>
      <dgm:t>
        <a:bodyPr/>
        <a:lstStyle/>
        <a:p>
          <a:r>
            <a:rPr lang="ru-RU" dirty="0" smtClean="0"/>
            <a:t>цели</a:t>
          </a:r>
          <a:endParaRPr lang="ru-RU" dirty="0"/>
        </a:p>
      </dgm:t>
    </dgm:pt>
    <dgm:pt modelId="{103C74D2-AFD6-4BC7-9EA2-563D2BE61A35}" type="parTrans" cxnId="{B288F2C4-CC98-4C74-A9A7-57C6888429C4}">
      <dgm:prSet/>
      <dgm:spPr/>
      <dgm:t>
        <a:bodyPr/>
        <a:lstStyle/>
        <a:p>
          <a:endParaRPr lang="ru-RU"/>
        </a:p>
      </dgm:t>
    </dgm:pt>
    <dgm:pt modelId="{CD41BC1B-7BEE-4F60-A404-67E385672987}" type="sibTrans" cxnId="{B288F2C4-CC98-4C74-A9A7-57C6888429C4}">
      <dgm:prSet/>
      <dgm:spPr/>
      <dgm:t>
        <a:bodyPr/>
        <a:lstStyle/>
        <a:p>
          <a:endParaRPr lang="ru-RU"/>
        </a:p>
      </dgm:t>
    </dgm:pt>
    <dgm:pt modelId="{633BA094-4548-4F02-B1C4-1A93DA9A517D}">
      <dgm:prSet phldrT="[Текст]"/>
      <dgm:spPr/>
      <dgm:t>
        <a:bodyPr/>
        <a:lstStyle/>
        <a:p>
          <a:r>
            <a:rPr lang="ru-RU" dirty="0" err="1" smtClean="0"/>
            <a:t>струк</a:t>
          </a:r>
          <a:r>
            <a:rPr lang="en-US" dirty="0" smtClean="0"/>
            <a:t>-</a:t>
          </a:r>
          <a:r>
            <a:rPr lang="ru-RU" dirty="0" smtClean="0"/>
            <a:t>тура</a:t>
          </a:r>
          <a:endParaRPr lang="ru-RU" dirty="0"/>
        </a:p>
      </dgm:t>
    </dgm:pt>
    <dgm:pt modelId="{27BD44BB-884A-45F3-8060-3828F03B7A5A}" type="parTrans" cxnId="{E8986408-5188-4C58-8A85-465DEAC00678}">
      <dgm:prSet/>
      <dgm:spPr/>
      <dgm:t>
        <a:bodyPr/>
        <a:lstStyle/>
        <a:p>
          <a:endParaRPr lang="ru-RU"/>
        </a:p>
      </dgm:t>
    </dgm:pt>
    <dgm:pt modelId="{83AC368A-88A2-4F2E-801C-3CDE418CDAE4}" type="sibTrans" cxnId="{E8986408-5188-4C58-8A85-465DEAC00678}">
      <dgm:prSet/>
      <dgm:spPr/>
      <dgm:t>
        <a:bodyPr/>
        <a:lstStyle/>
        <a:p>
          <a:endParaRPr lang="ru-RU"/>
        </a:p>
      </dgm:t>
    </dgm:pt>
    <dgm:pt modelId="{4986C2C5-F7CA-4508-B7BE-9C2A0DF097FD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B2476BC5-9560-497E-B31E-9D4976B79FEE}" type="parTrans" cxnId="{AB13A377-48F8-4131-8E6A-3B01026DF9A1}">
      <dgm:prSet/>
      <dgm:spPr/>
      <dgm:t>
        <a:bodyPr/>
        <a:lstStyle/>
        <a:p>
          <a:endParaRPr lang="ru-RU"/>
        </a:p>
      </dgm:t>
    </dgm:pt>
    <dgm:pt modelId="{60FB5ED1-623B-4FFA-A3EE-686A1ADEBADE}" type="sibTrans" cxnId="{AB13A377-48F8-4131-8E6A-3B01026DF9A1}">
      <dgm:prSet/>
      <dgm:spPr/>
      <dgm:t>
        <a:bodyPr/>
        <a:lstStyle/>
        <a:p>
          <a:endParaRPr lang="ru-RU"/>
        </a:p>
      </dgm:t>
    </dgm:pt>
    <dgm:pt modelId="{87CA5ECA-3821-4F7C-AC9E-AD52A42485D5}">
      <dgm:prSet phldrT="[Текст]"/>
      <dgm:spPr/>
      <dgm:t>
        <a:bodyPr/>
        <a:lstStyle/>
        <a:p>
          <a:r>
            <a:rPr lang="ru-RU" dirty="0" smtClean="0"/>
            <a:t>техно</a:t>
          </a:r>
          <a:r>
            <a:rPr lang="en-US" dirty="0" smtClean="0"/>
            <a:t>-</a:t>
          </a:r>
          <a:r>
            <a:rPr lang="ru-RU" dirty="0" smtClean="0"/>
            <a:t>логии</a:t>
          </a:r>
          <a:endParaRPr lang="ru-RU" dirty="0"/>
        </a:p>
      </dgm:t>
    </dgm:pt>
    <dgm:pt modelId="{80291B95-DF3C-46A7-84F9-7493A6DF12FA}" type="parTrans" cxnId="{69279FB8-A0A5-4144-8098-42E1664209A5}">
      <dgm:prSet/>
      <dgm:spPr/>
      <dgm:t>
        <a:bodyPr/>
        <a:lstStyle/>
        <a:p>
          <a:endParaRPr lang="ru-RU"/>
        </a:p>
      </dgm:t>
    </dgm:pt>
    <dgm:pt modelId="{022DC0CD-6EA0-4FD0-8980-AD72E9DEE8EC}" type="sibTrans" cxnId="{69279FB8-A0A5-4144-8098-42E1664209A5}">
      <dgm:prSet/>
      <dgm:spPr/>
      <dgm:t>
        <a:bodyPr/>
        <a:lstStyle/>
        <a:p>
          <a:endParaRPr lang="ru-RU"/>
        </a:p>
      </dgm:t>
    </dgm:pt>
    <dgm:pt modelId="{C3670E33-FF16-49AA-9E1B-1C1316315D4B}">
      <dgm:prSet phldrT="[Текст]"/>
      <dgm:spPr/>
      <dgm:t>
        <a:bodyPr/>
        <a:lstStyle/>
        <a:p>
          <a:r>
            <a:rPr lang="ru-RU" dirty="0" smtClean="0"/>
            <a:t>люди</a:t>
          </a:r>
          <a:endParaRPr lang="ru-RU" dirty="0"/>
        </a:p>
      </dgm:t>
    </dgm:pt>
    <dgm:pt modelId="{3874483D-20E8-4C43-9C69-DF3FDA223FF3}" type="parTrans" cxnId="{F515AC98-63BC-4513-95E2-BC3ADE970F30}">
      <dgm:prSet/>
      <dgm:spPr/>
      <dgm:t>
        <a:bodyPr/>
        <a:lstStyle/>
        <a:p>
          <a:endParaRPr lang="ru-RU"/>
        </a:p>
      </dgm:t>
    </dgm:pt>
    <dgm:pt modelId="{C29279C9-361F-4269-87DE-9EE4AFDFCB3A}" type="sibTrans" cxnId="{F515AC98-63BC-4513-95E2-BC3ADE970F30}">
      <dgm:prSet/>
      <dgm:spPr/>
      <dgm:t>
        <a:bodyPr/>
        <a:lstStyle/>
        <a:p>
          <a:endParaRPr lang="ru-RU"/>
        </a:p>
      </dgm:t>
    </dgm:pt>
    <dgm:pt modelId="{4FD67595-DDAF-42B5-8E36-A6394F61C422}" type="pres">
      <dgm:prSet presAssocID="{A06AF6E5-C0C9-437D-AF0C-CB2AB3F298A5}" presName="cycle" presStyleCnt="0">
        <dgm:presLayoutVars>
          <dgm:dir/>
          <dgm:resizeHandles val="exact"/>
        </dgm:presLayoutVars>
      </dgm:prSet>
      <dgm:spPr/>
    </dgm:pt>
    <dgm:pt modelId="{2E1FFAAF-D789-4F43-90C1-888BEF33F3CB}" type="pres">
      <dgm:prSet presAssocID="{B62C2AA6-E798-42B7-A34A-C42E20D320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57D2F-7527-4C5B-ACAE-0786BA64CC8F}" type="pres">
      <dgm:prSet presAssocID="{CD41BC1B-7BEE-4F60-A404-67E385672987}" presName="sibTrans" presStyleLbl="sibTrans2D1" presStyleIdx="0" presStyleCnt="5"/>
      <dgm:spPr/>
    </dgm:pt>
    <dgm:pt modelId="{157D5494-BAB1-4858-A698-862956290745}" type="pres">
      <dgm:prSet presAssocID="{CD41BC1B-7BEE-4F60-A404-67E385672987}" presName="connectorText" presStyleLbl="sibTrans2D1" presStyleIdx="0" presStyleCnt="5"/>
      <dgm:spPr/>
    </dgm:pt>
    <dgm:pt modelId="{F3450080-FB28-4076-A9C5-1AEEEF86760D}" type="pres">
      <dgm:prSet presAssocID="{633BA094-4548-4F02-B1C4-1A93DA9A51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3831-EA31-4593-95EB-7E694828F3AD}" type="pres">
      <dgm:prSet presAssocID="{83AC368A-88A2-4F2E-801C-3CDE418CDAE4}" presName="sibTrans" presStyleLbl="sibTrans2D1" presStyleIdx="1" presStyleCnt="5"/>
      <dgm:spPr/>
    </dgm:pt>
    <dgm:pt modelId="{FF33A8D5-0F77-43DA-AA28-AE469D090242}" type="pres">
      <dgm:prSet presAssocID="{83AC368A-88A2-4F2E-801C-3CDE418CDAE4}" presName="connectorText" presStyleLbl="sibTrans2D1" presStyleIdx="1" presStyleCnt="5"/>
      <dgm:spPr/>
    </dgm:pt>
    <dgm:pt modelId="{D8C97C80-061A-4816-AE1A-35F5D9C8CBD0}" type="pres">
      <dgm:prSet presAssocID="{4986C2C5-F7CA-4508-B7BE-9C2A0DF097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5A151-D491-46DF-A33E-88EAFDB488C9}" type="pres">
      <dgm:prSet presAssocID="{60FB5ED1-623B-4FFA-A3EE-686A1ADEBADE}" presName="sibTrans" presStyleLbl="sibTrans2D1" presStyleIdx="2" presStyleCnt="5"/>
      <dgm:spPr/>
    </dgm:pt>
    <dgm:pt modelId="{B3F6172A-AE3F-4D26-BE9E-F28A1442A669}" type="pres">
      <dgm:prSet presAssocID="{60FB5ED1-623B-4FFA-A3EE-686A1ADEBADE}" presName="connectorText" presStyleLbl="sibTrans2D1" presStyleIdx="2" presStyleCnt="5"/>
      <dgm:spPr/>
    </dgm:pt>
    <dgm:pt modelId="{79D2144C-9E1E-43F5-9D0A-DA5238CEB249}" type="pres">
      <dgm:prSet presAssocID="{87CA5ECA-3821-4F7C-AC9E-AD52A42485D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01825-403F-4CDD-83FC-6DCD61BD0A8C}" type="pres">
      <dgm:prSet presAssocID="{022DC0CD-6EA0-4FD0-8980-AD72E9DEE8EC}" presName="sibTrans" presStyleLbl="sibTrans2D1" presStyleIdx="3" presStyleCnt="5"/>
      <dgm:spPr/>
    </dgm:pt>
    <dgm:pt modelId="{A16848EB-A0CB-47CD-A311-4311003ECD05}" type="pres">
      <dgm:prSet presAssocID="{022DC0CD-6EA0-4FD0-8980-AD72E9DEE8EC}" presName="connectorText" presStyleLbl="sibTrans2D1" presStyleIdx="3" presStyleCnt="5"/>
      <dgm:spPr/>
    </dgm:pt>
    <dgm:pt modelId="{9F4AE564-68F1-4D26-A716-7BE73E1ECA51}" type="pres">
      <dgm:prSet presAssocID="{C3670E33-FF16-49AA-9E1B-1C1316315D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2F0D5-26CA-4430-8438-CC88980756E4}" type="pres">
      <dgm:prSet presAssocID="{C29279C9-361F-4269-87DE-9EE4AFDFCB3A}" presName="sibTrans" presStyleLbl="sibTrans2D1" presStyleIdx="4" presStyleCnt="5"/>
      <dgm:spPr/>
    </dgm:pt>
    <dgm:pt modelId="{E7412C89-60E1-4537-AE9C-6EECE13BB97A}" type="pres">
      <dgm:prSet presAssocID="{C29279C9-361F-4269-87DE-9EE4AFDFCB3A}" presName="connectorText" presStyleLbl="sibTrans2D1" presStyleIdx="4" presStyleCnt="5"/>
      <dgm:spPr/>
    </dgm:pt>
  </dgm:ptLst>
  <dgm:cxnLst>
    <dgm:cxn modelId="{D2A2005B-DD79-4469-8B79-1B7B6A961423}" type="presOf" srcId="{C29279C9-361F-4269-87DE-9EE4AFDFCB3A}" destId="{E7412C89-60E1-4537-AE9C-6EECE13BB97A}" srcOrd="1" destOrd="0" presId="urn:microsoft.com/office/officeart/2005/8/layout/cycle2"/>
    <dgm:cxn modelId="{AB13A377-48F8-4131-8E6A-3B01026DF9A1}" srcId="{A06AF6E5-C0C9-437D-AF0C-CB2AB3F298A5}" destId="{4986C2C5-F7CA-4508-B7BE-9C2A0DF097FD}" srcOrd="2" destOrd="0" parTransId="{B2476BC5-9560-497E-B31E-9D4976B79FEE}" sibTransId="{60FB5ED1-623B-4FFA-A3EE-686A1ADEBADE}"/>
    <dgm:cxn modelId="{A450E1CA-C21A-40AF-9AE8-A5804CC930B2}" type="presOf" srcId="{CD41BC1B-7BEE-4F60-A404-67E385672987}" destId="{95A57D2F-7527-4C5B-ACAE-0786BA64CC8F}" srcOrd="0" destOrd="0" presId="urn:microsoft.com/office/officeart/2005/8/layout/cycle2"/>
    <dgm:cxn modelId="{EB135AE5-DFE3-4350-926C-74B148A09AEC}" type="presOf" srcId="{C29279C9-361F-4269-87DE-9EE4AFDFCB3A}" destId="{F912F0D5-26CA-4430-8438-CC88980756E4}" srcOrd="0" destOrd="0" presId="urn:microsoft.com/office/officeart/2005/8/layout/cycle2"/>
    <dgm:cxn modelId="{2BAC23A6-BE7C-454F-B070-AA0508290C6E}" type="presOf" srcId="{A06AF6E5-C0C9-437D-AF0C-CB2AB3F298A5}" destId="{4FD67595-DDAF-42B5-8E36-A6394F61C422}" srcOrd="0" destOrd="0" presId="urn:microsoft.com/office/officeart/2005/8/layout/cycle2"/>
    <dgm:cxn modelId="{6F197737-767C-424B-A0E9-9B6582341CA5}" type="presOf" srcId="{87CA5ECA-3821-4F7C-AC9E-AD52A42485D5}" destId="{79D2144C-9E1E-43F5-9D0A-DA5238CEB249}" srcOrd="0" destOrd="0" presId="urn:microsoft.com/office/officeart/2005/8/layout/cycle2"/>
    <dgm:cxn modelId="{F3ED45FA-19ED-4506-9D55-8521DC14012D}" type="presOf" srcId="{83AC368A-88A2-4F2E-801C-3CDE418CDAE4}" destId="{99D43831-EA31-4593-95EB-7E694828F3AD}" srcOrd="0" destOrd="0" presId="urn:microsoft.com/office/officeart/2005/8/layout/cycle2"/>
    <dgm:cxn modelId="{ADF7D294-9E4E-4041-8709-9D7C796F01FF}" type="presOf" srcId="{022DC0CD-6EA0-4FD0-8980-AD72E9DEE8EC}" destId="{0D101825-403F-4CDD-83FC-6DCD61BD0A8C}" srcOrd="0" destOrd="0" presId="urn:microsoft.com/office/officeart/2005/8/layout/cycle2"/>
    <dgm:cxn modelId="{E8986408-5188-4C58-8A85-465DEAC00678}" srcId="{A06AF6E5-C0C9-437D-AF0C-CB2AB3F298A5}" destId="{633BA094-4548-4F02-B1C4-1A93DA9A517D}" srcOrd="1" destOrd="0" parTransId="{27BD44BB-884A-45F3-8060-3828F03B7A5A}" sibTransId="{83AC368A-88A2-4F2E-801C-3CDE418CDAE4}"/>
    <dgm:cxn modelId="{8822401B-56F2-4051-BB3E-2BBC0CF9E29E}" type="presOf" srcId="{4986C2C5-F7CA-4508-B7BE-9C2A0DF097FD}" destId="{D8C97C80-061A-4816-AE1A-35F5D9C8CBD0}" srcOrd="0" destOrd="0" presId="urn:microsoft.com/office/officeart/2005/8/layout/cycle2"/>
    <dgm:cxn modelId="{6EEE96FC-A9A1-4817-9B76-195A2771868D}" type="presOf" srcId="{B62C2AA6-E798-42B7-A34A-C42E20D320EA}" destId="{2E1FFAAF-D789-4F43-90C1-888BEF33F3CB}" srcOrd="0" destOrd="0" presId="urn:microsoft.com/office/officeart/2005/8/layout/cycle2"/>
    <dgm:cxn modelId="{7CC2024A-1562-482A-9FDA-8B9EDC4C27CE}" type="presOf" srcId="{CD41BC1B-7BEE-4F60-A404-67E385672987}" destId="{157D5494-BAB1-4858-A698-862956290745}" srcOrd="1" destOrd="0" presId="urn:microsoft.com/office/officeart/2005/8/layout/cycle2"/>
    <dgm:cxn modelId="{F3D27C31-1D2C-411E-9738-BF1A0098A19E}" type="presOf" srcId="{C3670E33-FF16-49AA-9E1B-1C1316315D4B}" destId="{9F4AE564-68F1-4D26-A716-7BE73E1ECA51}" srcOrd="0" destOrd="0" presId="urn:microsoft.com/office/officeart/2005/8/layout/cycle2"/>
    <dgm:cxn modelId="{67FD3C32-4512-4AE0-B68D-2EE2281D390C}" type="presOf" srcId="{022DC0CD-6EA0-4FD0-8980-AD72E9DEE8EC}" destId="{A16848EB-A0CB-47CD-A311-4311003ECD05}" srcOrd="1" destOrd="0" presId="urn:microsoft.com/office/officeart/2005/8/layout/cycle2"/>
    <dgm:cxn modelId="{6F129621-6385-41F5-BE5B-12CC364A27D1}" type="presOf" srcId="{60FB5ED1-623B-4FFA-A3EE-686A1ADEBADE}" destId="{D575A151-D491-46DF-A33E-88EAFDB488C9}" srcOrd="0" destOrd="0" presId="urn:microsoft.com/office/officeart/2005/8/layout/cycle2"/>
    <dgm:cxn modelId="{B288F2C4-CC98-4C74-A9A7-57C6888429C4}" srcId="{A06AF6E5-C0C9-437D-AF0C-CB2AB3F298A5}" destId="{B62C2AA6-E798-42B7-A34A-C42E20D320EA}" srcOrd="0" destOrd="0" parTransId="{103C74D2-AFD6-4BC7-9EA2-563D2BE61A35}" sibTransId="{CD41BC1B-7BEE-4F60-A404-67E385672987}"/>
    <dgm:cxn modelId="{DE475C24-375B-494C-8753-E4F7704E9B88}" type="presOf" srcId="{633BA094-4548-4F02-B1C4-1A93DA9A517D}" destId="{F3450080-FB28-4076-A9C5-1AEEEF86760D}" srcOrd="0" destOrd="0" presId="urn:microsoft.com/office/officeart/2005/8/layout/cycle2"/>
    <dgm:cxn modelId="{F515AC98-63BC-4513-95E2-BC3ADE970F30}" srcId="{A06AF6E5-C0C9-437D-AF0C-CB2AB3F298A5}" destId="{C3670E33-FF16-49AA-9E1B-1C1316315D4B}" srcOrd="4" destOrd="0" parTransId="{3874483D-20E8-4C43-9C69-DF3FDA223FF3}" sibTransId="{C29279C9-361F-4269-87DE-9EE4AFDFCB3A}"/>
    <dgm:cxn modelId="{22465B54-6381-416C-A36F-021F0EFDBE16}" type="presOf" srcId="{60FB5ED1-623B-4FFA-A3EE-686A1ADEBADE}" destId="{B3F6172A-AE3F-4D26-BE9E-F28A1442A669}" srcOrd="1" destOrd="0" presId="urn:microsoft.com/office/officeart/2005/8/layout/cycle2"/>
    <dgm:cxn modelId="{C37F0AFD-AB12-463C-B90F-E64F21A70A56}" type="presOf" srcId="{83AC368A-88A2-4F2E-801C-3CDE418CDAE4}" destId="{FF33A8D5-0F77-43DA-AA28-AE469D090242}" srcOrd="1" destOrd="0" presId="urn:microsoft.com/office/officeart/2005/8/layout/cycle2"/>
    <dgm:cxn modelId="{69279FB8-A0A5-4144-8098-42E1664209A5}" srcId="{A06AF6E5-C0C9-437D-AF0C-CB2AB3F298A5}" destId="{87CA5ECA-3821-4F7C-AC9E-AD52A42485D5}" srcOrd="3" destOrd="0" parTransId="{80291B95-DF3C-46A7-84F9-7493A6DF12FA}" sibTransId="{022DC0CD-6EA0-4FD0-8980-AD72E9DEE8EC}"/>
    <dgm:cxn modelId="{CC7B25A2-25EA-4FC3-8F75-CB35F59B9EF7}" type="presParOf" srcId="{4FD67595-DDAF-42B5-8E36-A6394F61C422}" destId="{2E1FFAAF-D789-4F43-90C1-888BEF33F3CB}" srcOrd="0" destOrd="0" presId="urn:microsoft.com/office/officeart/2005/8/layout/cycle2"/>
    <dgm:cxn modelId="{DA196B81-9249-4644-9BC6-C8398539ACED}" type="presParOf" srcId="{4FD67595-DDAF-42B5-8E36-A6394F61C422}" destId="{95A57D2F-7527-4C5B-ACAE-0786BA64CC8F}" srcOrd="1" destOrd="0" presId="urn:microsoft.com/office/officeart/2005/8/layout/cycle2"/>
    <dgm:cxn modelId="{114F8D46-4EAD-4928-8473-FE8B3E4433FD}" type="presParOf" srcId="{95A57D2F-7527-4C5B-ACAE-0786BA64CC8F}" destId="{157D5494-BAB1-4858-A698-862956290745}" srcOrd="0" destOrd="0" presId="urn:microsoft.com/office/officeart/2005/8/layout/cycle2"/>
    <dgm:cxn modelId="{FDDAC7DB-915E-4F44-B5A4-D70E6BA04900}" type="presParOf" srcId="{4FD67595-DDAF-42B5-8E36-A6394F61C422}" destId="{F3450080-FB28-4076-A9C5-1AEEEF86760D}" srcOrd="2" destOrd="0" presId="urn:microsoft.com/office/officeart/2005/8/layout/cycle2"/>
    <dgm:cxn modelId="{4E85D6C5-EC08-49C6-99E9-C8A74CC48AFF}" type="presParOf" srcId="{4FD67595-DDAF-42B5-8E36-A6394F61C422}" destId="{99D43831-EA31-4593-95EB-7E694828F3AD}" srcOrd="3" destOrd="0" presId="urn:microsoft.com/office/officeart/2005/8/layout/cycle2"/>
    <dgm:cxn modelId="{7F7E1D38-AAF7-4BB3-9D0C-A0BAE013B412}" type="presParOf" srcId="{99D43831-EA31-4593-95EB-7E694828F3AD}" destId="{FF33A8D5-0F77-43DA-AA28-AE469D090242}" srcOrd="0" destOrd="0" presId="urn:microsoft.com/office/officeart/2005/8/layout/cycle2"/>
    <dgm:cxn modelId="{FB4AC16C-D213-45AB-952C-7969E1A2EBE4}" type="presParOf" srcId="{4FD67595-DDAF-42B5-8E36-A6394F61C422}" destId="{D8C97C80-061A-4816-AE1A-35F5D9C8CBD0}" srcOrd="4" destOrd="0" presId="urn:microsoft.com/office/officeart/2005/8/layout/cycle2"/>
    <dgm:cxn modelId="{67E624B3-74C8-463F-AAD4-6824E033A8B6}" type="presParOf" srcId="{4FD67595-DDAF-42B5-8E36-A6394F61C422}" destId="{D575A151-D491-46DF-A33E-88EAFDB488C9}" srcOrd="5" destOrd="0" presId="urn:microsoft.com/office/officeart/2005/8/layout/cycle2"/>
    <dgm:cxn modelId="{681C4110-50F5-43FB-8052-1C52C11CE25F}" type="presParOf" srcId="{D575A151-D491-46DF-A33E-88EAFDB488C9}" destId="{B3F6172A-AE3F-4D26-BE9E-F28A1442A669}" srcOrd="0" destOrd="0" presId="urn:microsoft.com/office/officeart/2005/8/layout/cycle2"/>
    <dgm:cxn modelId="{24358239-3AC6-474E-A7E4-264A9E70196E}" type="presParOf" srcId="{4FD67595-DDAF-42B5-8E36-A6394F61C422}" destId="{79D2144C-9E1E-43F5-9D0A-DA5238CEB249}" srcOrd="6" destOrd="0" presId="urn:microsoft.com/office/officeart/2005/8/layout/cycle2"/>
    <dgm:cxn modelId="{5B57E2F4-4993-4601-9C22-62414C9EF663}" type="presParOf" srcId="{4FD67595-DDAF-42B5-8E36-A6394F61C422}" destId="{0D101825-403F-4CDD-83FC-6DCD61BD0A8C}" srcOrd="7" destOrd="0" presId="urn:microsoft.com/office/officeart/2005/8/layout/cycle2"/>
    <dgm:cxn modelId="{B3315222-1095-4EA8-9E8A-9A5783255D3E}" type="presParOf" srcId="{0D101825-403F-4CDD-83FC-6DCD61BD0A8C}" destId="{A16848EB-A0CB-47CD-A311-4311003ECD05}" srcOrd="0" destOrd="0" presId="urn:microsoft.com/office/officeart/2005/8/layout/cycle2"/>
    <dgm:cxn modelId="{2379B6A8-7BF2-45E2-BCEC-7795673A35B1}" type="presParOf" srcId="{4FD67595-DDAF-42B5-8E36-A6394F61C422}" destId="{9F4AE564-68F1-4D26-A716-7BE73E1ECA51}" srcOrd="8" destOrd="0" presId="urn:microsoft.com/office/officeart/2005/8/layout/cycle2"/>
    <dgm:cxn modelId="{D51F23A0-94D2-44F0-990D-A0E8DB7E9C39}" type="presParOf" srcId="{4FD67595-DDAF-42B5-8E36-A6394F61C422}" destId="{F912F0D5-26CA-4430-8438-CC88980756E4}" srcOrd="9" destOrd="0" presId="urn:microsoft.com/office/officeart/2005/8/layout/cycle2"/>
    <dgm:cxn modelId="{237D32B8-E8F8-48B6-A2ED-D96A718526E8}" type="presParOf" srcId="{F912F0D5-26CA-4430-8438-CC88980756E4}" destId="{E7412C89-60E1-4537-AE9C-6EECE13BB9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12E15-A538-4430-B2F0-105375C4E7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2340DE-2CAA-497C-8084-C85C5B201C9A}">
      <dgm:prSet phldrT="[Текст]"/>
      <dgm:spPr/>
      <dgm:t>
        <a:bodyPr/>
        <a:lstStyle/>
        <a:p>
          <a:r>
            <a:rPr lang="ru-RU" dirty="0" smtClean="0"/>
            <a:t>набор требований, который должен удовлетворять желаемый результат</a:t>
          </a:r>
          <a:endParaRPr lang="ru-RU" dirty="0"/>
        </a:p>
      </dgm:t>
    </dgm:pt>
    <dgm:pt modelId="{87EAF5EF-39FA-4E9F-B269-F9053A7C40B4}" type="parTrans" cxnId="{959CF3AE-33D1-4AB6-B009-58EA89493052}">
      <dgm:prSet/>
      <dgm:spPr/>
      <dgm:t>
        <a:bodyPr/>
        <a:lstStyle/>
        <a:p>
          <a:endParaRPr lang="ru-RU"/>
        </a:p>
      </dgm:t>
    </dgm:pt>
    <dgm:pt modelId="{6F4E4A1E-A203-469A-86CF-E6981A43D3CC}" type="sibTrans" cxnId="{959CF3AE-33D1-4AB6-B009-58EA89493052}">
      <dgm:prSet/>
      <dgm:spPr/>
      <dgm:t>
        <a:bodyPr/>
        <a:lstStyle/>
        <a:p>
          <a:endParaRPr lang="ru-RU"/>
        </a:p>
      </dgm:t>
    </dgm:pt>
    <dgm:pt modelId="{05B7FA19-F039-442A-9240-D64C9755C083}">
      <dgm:prSet phldrT="[Текст]"/>
      <dgm:spPr/>
      <dgm:t>
        <a:bodyPr/>
        <a:lstStyle/>
        <a:p>
          <a:r>
            <a:rPr lang="ru-RU" dirty="0" smtClean="0"/>
            <a:t>перечень условий, ограничивающих круг допустимых средств достижения целей</a:t>
          </a:r>
          <a:endParaRPr lang="ru-RU" dirty="0"/>
        </a:p>
      </dgm:t>
    </dgm:pt>
    <dgm:pt modelId="{1576AF99-1194-4699-8C27-63AB3CE8D27D}" type="parTrans" cxnId="{17736E79-E8A2-43AF-A8DE-8A064469FC49}">
      <dgm:prSet/>
      <dgm:spPr/>
      <dgm:t>
        <a:bodyPr/>
        <a:lstStyle/>
        <a:p>
          <a:endParaRPr lang="ru-RU"/>
        </a:p>
      </dgm:t>
    </dgm:pt>
    <dgm:pt modelId="{E2B87BE5-F017-4C5A-B720-75373A399F71}" type="sibTrans" cxnId="{17736E79-E8A2-43AF-A8DE-8A064469FC49}">
      <dgm:prSet/>
      <dgm:spPr/>
      <dgm:t>
        <a:bodyPr/>
        <a:lstStyle/>
        <a:p>
          <a:endParaRPr lang="ru-RU"/>
        </a:p>
      </dgm:t>
    </dgm:pt>
    <dgm:pt modelId="{AA6420F2-DA78-4CEE-9128-C047F7D90AC1}">
      <dgm:prSet phldrT="[Текст]"/>
      <dgm:spPr/>
      <dgm:t>
        <a:bodyPr/>
        <a:lstStyle/>
        <a:p>
          <a:r>
            <a:rPr lang="ru-RU" dirty="0" smtClean="0"/>
            <a:t>перечень возможных вариантов или характеристик результата</a:t>
          </a:r>
          <a:endParaRPr lang="ru-RU" dirty="0"/>
        </a:p>
      </dgm:t>
    </dgm:pt>
    <dgm:pt modelId="{BF520015-296F-49CC-84A2-612935481024}" type="parTrans" cxnId="{559CC44D-BE9C-4800-8B2C-9D9975362FA4}">
      <dgm:prSet/>
      <dgm:spPr/>
      <dgm:t>
        <a:bodyPr/>
        <a:lstStyle/>
        <a:p>
          <a:endParaRPr lang="ru-RU"/>
        </a:p>
      </dgm:t>
    </dgm:pt>
    <dgm:pt modelId="{921294E2-5FB7-4ABB-8DA1-741D7B3C5979}" type="sibTrans" cxnId="{559CC44D-BE9C-4800-8B2C-9D9975362FA4}">
      <dgm:prSet/>
      <dgm:spPr/>
      <dgm:t>
        <a:bodyPr/>
        <a:lstStyle/>
        <a:p>
          <a:endParaRPr lang="ru-RU"/>
        </a:p>
      </dgm:t>
    </dgm:pt>
    <dgm:pt modelId="{B43063FE-E919-4004-BBA0-C43C4DF9A2FE}">
      <dgm:prSet phldrT="[Текст]"/>
      <dgm:spPr/>
      <dgm:t>
        <a:bodyPr/>
        <a:lstStyle/>
        <a:p>
          <a:r>
            <a:rPr lang="ru-RU" dirty="0" smtClean="0"/>
            <a:t>оценка фактического достижения цели</a:t>
          </a:r>
          <a:endParaRPr lang="ru-RU" dirty="0"/>
        </a:p>
      </dgm:t>
    </dgm:pt>
    <dgm:pt modelId="{7833337E-E35B-4D3F-A99E-54D3419EE6DC}" type="parTrans" cxnId="{69DF2384-5320-4E96-AC4B-EB455B3ECFDE}">
      <dgm:prSet/>
      <dgm:spPr/>
      <dgm:t>
        <a:bodyPr/>
        <a:lstStyle/>
        <a:p>
          <a:endParaRPr lang="ru-RU"/>
        </a:p>
      </dgm:t>
    </dgm:pt>
    <dgm:pt modelId="{50109066-48CE-4273-8506-A9CD58E7F5CC}" type="sibTrans" cxnId="{69DF2384-5320-4E96-AC4B-EB455B3ECFDE}">
      <dgm:prSet/>
      <dgm:spPr/>
      <dgm:t>
        <a:bodyPr/>
        <a:lstStyle/>
        <a:p>
          <a:endParaRPr lang="ru-RU"/>
        </a:p>
      </dgm:t>
    </dgm:pt>
    <dgm:pt modelId="{801D2716-97D3-42F1-BC91-35320D4E03EE}">
      <dgm:prSet phldrT="[Текст]"/>
      <dgm:spPr/>
      <dgm:t>
        <a:bodyPr/>
        <a:lstStyle/>
        <a:p>
          <a:r>
            <a:rPr lang="ru-RU" dirty="0" smtClean="0"/>
            <a:t>характеристики желаемой степени достижения ожидаемого результата</a:t>
          </a:r>
          <a:endParaRPr lang="ru-RU" dirty="0"/>
        </a:p>
      </dgm:t>
    </dgm:pt>
    <dgm:pt modelId="{28294360-8114-4021-929E-B8F2C2D4140F}" type="parTrans" cxnId="{B9E66E4D-FBCF-4CA5-BACD-925A4B257867}">
      <dgm:prSet/>
      <dgm:spPr/>
      <dgm:t>
        <a:bodyPr/>
        <a:lstStyle/>
        <a:p>
          <a:endParaRPr lang="ru-RU"/>
        </a:p>
      </dgm:t>
    </dgm:pt>
    <dgm:pt modelId="{0C8C0DCE-E8BC-4B13-B95E-C47432432594}" type="sibTrans" cxnId="{B9E66E4D-FBCF-4CA5-BACD-925A4B257867}">
      <dgm:prSet/>
      <dgm:spPr/>
      <dgm:t>
        <a:bodyPr/>
        <a:lstStyle/>
        <a:p>
          <a:endParaRPr lang="ru-RU"/>
        </a:p>
      </dgm:t>
    </dgm:pt>
    <dgm:pt modelId="{4CAD8A77-1913-40F0-99DF-FC5F5AA100F1}" type="pres">
      <dgm:prSet presAssocID="{6CA12E15-A538-4430-B2F0-105375C4E714}" presName="Name0" presStyleCnt="0">
        <dgm:presLayoutVars>
          <dgm:chMax val="7"/>
          <dgm:chPref val="7"/>
          <dgm:dir/>
        </dgm:presLayoutVars>
      </dgm:prSet>
      <dgm:spPr/>
    </dgm:pt>
    <dgm:pt modelId="{3DEBC4AD-B0BD-48AC-B20D-10C8FB96A880}" type="pres">
      <dgm:prSet presAssocID="{6CA12E15-A538-4430-B2F0-105375C4E714}" presName="Name1" presStyleCnt="0"/>
      <dgm:spPr/>
    </dgm:pt>
    <dgm:pt modelId="{13DE7B89-F65D-40E3-91F8-8A4F00DDEA43}" type="pres">
      <dgm:prSet presAssocID="{6CA12E15-A538-4430-B2F0-105375C4E714}" presName="cycle" presStyleCnt="0"/>
      <dgm:spPr/>
    </dgm:pt>
    <dgm:pt modelId="{4AC87DD8-2771-4B61-8A96-A3B6908D7B59}" type="pres">
      <dgm:prSet presAssocID="{6CA12E15-A538-4430-B2F0-105375C4E714}" presName="srcNode" presStyleLbl="node1" presStyleIdx="0" presStyleCnt="5"/>
      <dgm:spPr/>
    </dgm:pt>
    <dgm:pt modelId="{56FE62E7-E472-4CA5-AC72-8D28613E94D2}" type="pres">
      <dgm:prSet presAssocID="{6CA12E15-A538-4430-B2F0-105375C4E714}" presName="conn" presStyleLbl="parChTrans1D2" presStyleIdx="0" presStyleCnt="1"/>
      <dgm:spPr/>
    </dgm:pt>
    <dgm:pt modelId="{A4DFF1CF-D265-4094-9D89-0CDAFEC56904}" type="pres">
      <dgm:prSet presAssocID="{6CA12E15-A538-4430-B2F0-105375C4E714}" presName="extraNode" presStyleLbl="node1" presStyleIdx="0" presStyleCnt="5"/>
      <dgm:spPr/>
    </dgm:pt>
    <dgm:pt modelId="{945829B5-14AA-4E7C-8EA7-6249B21BD8D0}" type="pres">
      <dgm:prSet presAssocID="{6CA12E15-A538-4430-B2F0-105375C4E714}" presName="dstNode" presStyleLbl="node1" presStyleIdx="0" presStyleCnt="5"/>
      <dgm:spPr/>
    </dgm:pt>
    <dgm:pt modelId="{2E93A45B-FB79-4F80-BED1-7DDF98F89788}" type="pres">
      <dgm:prSet presAssocID="{C62340DE-2CAA-497C-8084-C85C5B201C9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BD67A-FC51-4E69-AECA-798AEFD41813}" type="pres">
      <dgm:prSet presAssocID="{C62340DE-2CAA-497C-8084-C85C5B201C9A}" presName="accent_1" presStyleCnt="0"/>
      <dgm:spPr/>
    </dgm:pt>
    <dgm:pt modelId="{5AA04F97-BF9A-4359-8D8C-80E163A8643B}" type="pres">
      <dgm:prSet presAssocID="{C62340DE-2CAA-497C-8084-C85C5B201C9A}" presName="accentRepeatNode" presStyleLbl="solidFgAcc1" presStyleIdx="0" presStyleCnt="5"/>
      <dgm:spPr/>
    </dgm:pt>
    <dgm:pt modelId="{FC38A042-4016-40A3-B7F6-A51ABB4F283D}" type="pres">
      <dgm:prSet presAssocID="{05B7FA19-F039-442A-9240-D64C9755C08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C1D01-139F-4A79-B903-79F0C3D48893}" type="pres">
      <dgm:prSet presAssocID="{05B7FA19-F039-442A-9240-D64C9755C083}" presName="accent_2" presStyleCnt="0"/>
      <dgm:spPr/>
    </dgm:pt>
    <dgm:pt modelId="{B8A9E55E-165D-488E-8866-420272A73A53}" type="pres">
      <dgm:prSet presAssocID="{05B7FA19-F039-442A-9240-D64C9755C083}" presName="accentRepeatNode" presStyleLbl="solidFgAcc1" presStyleIdx="1" presStyleCnt="5"/>
      <dgm:spPr/>
    </dgm:pt>
    <dgm:pt modelId="{BC5BFDDA-141B-42EA-96F4-7A9DB436B176}" type="pres">
      <dgm:prSet presAssocID="{AA6420F2-DA78-4CEE-9128-C047F7D90AC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D5893-EF87-4F06-A6DD-96B51E1C4525}" type="pres">
      <dgm:prSet presAssocID="{AA6420F2-DA78-4CEE-9128-C047F7D90AC1}" presName="accent_3" presStyleCnt="0"/>
      <dgm:spPr/>
    </dgm:pt>
    <dgm:pt modelId="{879432E3-FCBD-4FD4-9AD8-51DCB8BA583A}" type="pres">
      <dgm:prSet presAssocID="{AA6420F2-DA78-4CEE-9128-C047F7D90AC1}" presName="accentRepeatNode" presStyleLbl="solidFgAcc1" presStyleIdx="2" presStyleCnt="5"/>
      <dgm:spPr/>
    </dgm:pt>
    <dgm:pt modelId="{7C20FE32-0184-496D-B0AA-DD591DFC7792}" type="pres">
      <dgm:prSet presAssocID="{801D2716-97D3-42F1-BC91-35320D4E03E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92402-AD51-48F4-9FE6-E97D694B17BA}" type="pres">
      <dgm:prSet presAssocID="{801D2716-97D3-42F1-BC91-35320D4E03EE}" presName="accent_4" presStyleCnt="0"/>
      <dgm:spPr/>
    </dgm:pt>
    <dgm:pt modelId="{C27D3BFD-A2F3-49B0-A3DE-4F47D319140B}" type="pres">
      <dgm:prSet presAssocID="{801D2716-97D3-42F1-BC91-35320D4E03EE}" presName="accentRepeatNode" presStyleLbl="solidFgAcc1" presStyleIdx="3" presStyleCnt="5"/>
      <dgm:spPr/>
    </dgm:pt>
    <dgm:pt modelId="{98635F49-0DDC-4861-A844-E1BD9B3D48F2}" type="pres">
      <dgm:prSet presAssocID="{B43063FE-E919-4004-BBA0-C43C4DF9A2F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D4E24-71A8-4120-B4BA-14B9B21334A2}" type="pres">
      <dgm:prSet presAssocID="{B43063FE-E919-4004-BBA0-C43C4DF9A2FE}" presName="accent_5" presStyleCnt="0"/>
      <dgm:spPr/>
    </dgm:pt>
    <dgm:pt modelId="{B3262FA9-8AE9-4967-BFC2-1CDDAE54088B}" type="pres">
      <dgm:prSet presAssocID="{B43063FE-E919-4004-BBA0-C43C4DF9A2FE}" presName="accentRepeatNode" presStyleLbl="solidFgAcc1" presStyleIdx="4" presStyleCnt="5"/>
      <dgm:spPr/>
    </dgm:pt>
  </dgm:ptLst>
  <dgm:cxnLst>
    <dgm:cxn modelId="{69B1EE33-6A45-4B6C-87AF-5141E5157557}" type="presOf" srcId="{05B7FA19-F039-442A-9240-D64C9755C083}" destId="{FC38A042-4016-40A3-B7F6-A51ABB4F283D}" srcOrd="0" destOrd="0" presId="urn:microsoft.com/office/officeart/2008/layout/VerticalCurvedList"/>
    <dgm:cxn modelId="{17736E79-E8A2-43AF-A8DE-8A064469FC49}" srcId="{6CA12E15-A538-4430-B2F0-105375C4E714}" destId="{05B7FA19-F039-442A-9240-D64C9755C083}" srcOrd="1" destOrd="0" parTransId="{1576AF99-1194-4699-8C27-63AB3CE8D27D}" sibTransId="{E2B87BE5-F017-4C5A-B720-75373A399F71}"/>
    <dgm:cxn modelId="{BA866E66-662A-4F2A-94AE-97DCB0F1F9F6}" type="presOf" srcId="{AA6420F2-DA78-4CEE-9128-C047F7D90AC1}" destId="{BC5BFDDA-141B-42EA-96F4-7A9DB436B176}" srcOrd="0" destOrd="0" presId="urn:microsoft.com/office/officeart/2008/layout/VerticalCurvedList"/>
    <dgm:cxn modelId="{D01BFF8E-0D5F-4A7E-93EF-2CECAB1601D9}" type="presOf" srcId="{6F4E4A1E-A203-469A-86CF-E6981A43D3CC}" destId="{56FE62E7-E472-4CA5-AC72-8D28613E94D2}" srcOrd="0" destOrd="0" presId="urn:microsoft.com/office/officeart/2008/layout/VerticalCurvedList"/>
    <dgm:cxn modelId="{559CC44D-BE9C-4800-8B2C-9D9975362FA4}" srcId="{6CA12E15-A538-4430-B2F0-105375C4E714}" destId="{AA6420F2-DA78-4CEE-9128-C047F7D90AC1}" srcOrd="2" destOrd="0" parTransId="{BF520015-296F-49CC-84A2-612935481024}" sibTransId="{921294E2-5FB7-4ABB-8DA1-741D7B3C5979}"/>
    <dgm:cxn modelId="{959CF3AE-33D1-4AB6-B009-58EA89493052}" srcId="{6CA12E15-A538-4430-B2F0-105375C4E714}" destId="{C62340DE-2CAA-497C-8084-C85C5B201C9A}" srcOrd="0" destOrd="0" parTransId="{87EAF5EF-39FA-4E9F-B269-F9053A7C40B4}" sibTransId="{6F4E4A1E-A203-469A-86CF-E6981A43D3CC}"/>
    <dgm:cxn modelId="{69DF2384-5320-4E96-AC4B-EB455B3ECFDE}" srcId="{6CA12E15-A538-4430-B2F0-105375C4E714}" destId="{B43063FE-E919-4004-BBA0-C43C4DF9A2FE}" srcOrd="4" destOrd="0" parTransId="{7833337E-E35B-4D3F-A99E-54D3419EE6DC}" sibTransId="{50109066-48CE-4273-8506-A9CD58E7F5CC}"/>
    <dgm:cxn modelId="{B9E66E4D-FBCF-4CA5-BACD-925A4B257867}" srcId="{6CA12E15-A538-4430-B2F0-105375C4E714}" destId="{801D2716-97D3-42F1-BC91-35320D4E03EE}" srcOrd="3" destOrd="0" parTransId="{28294360-8114-4021-929E-B8F2C2D4140F}" sibTransId="{0C8C0DCE-E8BC-4B13-B95E-C47432432594}"/>
    <dgm:cxn modelId="{D4B74FCF-5876-46B6-BB4F-11B9DD3706AD}" type="presOf" srcId="{B43063FE-E919-4004-BBA0-C43C4DF9A2FE}" destId="{98635F49-0DDC-4861-A844-E1BD9B3D48F2}" srcOrd="0" destOrd="0" presId="urn:microsoft.com/office/officeart/2008/layout/VerticalCurvedList"/>
    <dgm:cxn modelId="{E6E9EA21-C2C9-4F40-B374-30B8C3D152EA}" type="presOf" srcId="{C62340DE-2CAA-497C-8084-C85C5B201C9A}" destId="{2E93A45B-FB79-4F80-BED1-7DDF98F89788}" srcOrd="0" destOrd="0" presId="urn:microsoft.com/office/officeart/2008/layout/VerticalCurvedList"/>
    <dgm:cxn modelId="{64E9A53B-0848-4CB7-9495-D5EC98B1FDEB}" type="presOf" srcId="{801D2716-97D3-42F1-BC91-35320D4E03EE}" destId="{7C20FE32-0184-496D-B0AA-DD591DFC7792}" srcOrd="0" destOrd="0" presId="urn:microsoft.com/office/officeart/2008/layout/VerticalCurvedList"/>
    <dgm:cxn modelId="{724603A1-0B6D-4A4D-A411-1A7D5C66ECA7}" type="presOf" srcId="{6CA12E15-A538-4430-B2F0-105375C4E714}" destId="{4CAD8A77-1913-40F0-99DF-FC5F5AA100F1}" srcOrd="0" destOrd="0" presId="urn:microsoft.com/office/officeart/2008/layout/VerticalCurvedList"/>
    <dgm:cxn modelId="{BF2A9548-9BE2-4793-BB90-F5AFF080F8DB}" type="presParOf" srcId="{4CAD8A77-1913-40F0-99DF-FC5F5AA100F1}" destId="{3DEBC4AD-B0BD-48AC-B20D-10C8FB96A880}" srcOrd="0" destOrd="0" presId="urn:microsoft.com/office/officeart/2008/layout/VerticalCurvedList"/>
    <dgm:cxn modelId="{017F75D7-1460-4A95-B185-2223878286CF}" type="presParOf" srcId="{3DEBC4AD-B0BD-48AC-B20D-10C8FB96A880}" destId="{13DE7B89-F65D-40E3-91F8-8A4F00DDEA43}" srcOrd="0" destOrd="0" presId="urn:microsoft.com/office/officeart/2008/layout/VerticalCurvedList"/>
    <dgm:cxn modelId="{A9C75CCF-5A10-40DD-879F-457FFDCD0A0A}" type="presParOf" srcId="{13DE7B89-F65D-40E3-91F8-8A4F00DDEA43}" destId="{4AC87DD8-2771-4B61-8A96-A3B6908D7B59}" srcOrd="0" destOrd="0" presId="urn:microsoft.com/office/officeart/2008/layout/VerticalCurvedList"/>
    <dgm:cxn modelId="{F60A67F4-4838-40C5-A0D7-7E5A00111A4A}" type="presParOf" srcId="{13DE7B89-F65D-40E3-91F8-8A4F00DDEA43}" destId="{56FE62E7-E472-4CA5-AC72-8D28613E94D2}" srcOrd="1" destOrd="0" presId="urn:microsoft.com/office/officeart/2008/layout/VerticalCurvedList"/>
    <dgm:cxn modelId="{FE4873BD-251B-4C59-B34A-C417501C0930}" type="presParOf" srcId="{13DE7B89-F65D-40E3-91F8-8A4F00DDEA43}" destId="{A4DFF1CF-D265-4094-9D89-0CDAFEC56904}" srcOrd="2" destOrd="0" presId="urn:microsoft.com/office/officeart/2008/layout/VerticalCurvedList"/>
    <dgm:cxn modelId="{2E4F2788-58E5-4DE4-AA2B-B03AD3B91D75}" type="presParOf" srcId="{13DE7B89-F65D-40E3-91F8-8A4F00DDEA43}" destId="{945829B5-14AA-4E7C-8EA7-6249B21BD8D0}" srcOrd="3" destOrd="0" presId="urn:microsoft.com/office/officeart/2008/layout/VerticalCurvedList"/>
    <dgm:cxn modelId="{A46C6089-AA1A-4CE9-B18A-194CE9B15D47}" type="presParOf" srcId="{3DEBC4AD-B0BD-48AC-B20D-10C8FB96A880}" destId="{2E93A45B-FB79-4F80-BED1-7DDF98F89788}" srcOrd="1" destOrd="0" presId="urn:microsoft.com/office/officeart/2008/layout/VerticalCurvedList"/>
    <dgm:cxn modelId="{0E32B101-2ECF-4A8C-90F6-D2EEAA95220F}" type="presParOf" srcId="{3DEBC4AD-B0BD-48AC-B20D-10C8FB96A880}" destId="{493BD67A-FC51-4E69-AECA-798AEFD41813}" srcOrd="2" destOrd="0" presId="urn:microsoft.com/office/officeart/2008/layout/VerticalCurvedList"/>
    <dgm:cxn modelId="{265FD3F7-658F-42EB-82DF-2FB75D9C4D3B}" type="presParOf" srcId="{493BD67A-FC51-4E69-AECA-798AEFD41813}" destId="{5AA04F97-BF9A-4359-8D8C-80E163A8643B}" srcOrd="0" destOrd="0" presId="urn:microsoft.com/office/officeart/2008/layout/VerticalCurvedList"/>
    <dgm:cxn modelId="{8A24DE05-97E4-4938-8A54-B253BB4084D4}" type="presParOf" srcId="{3DEBC4AD-B0BD-48AC-B20D-10C8FB96A880}" destId="{FC38A042-4016-40A3-B7F6-A51ABB4F283D}" srcOrd="3" destOrd="0" presId="urn:microsoft.com/office/officeart/2008/layout/VerticalCurvedList"/>
    <dgm:cxn modelId="{0696AF3C-A03A-4481-9FEA-F5C72F7AA6D4}" type="presParOf" srcId="{3DEBC4AD-B0BD-48AC-B20D-10C8FB96A880}" destId="{396C1D01-139F-4A79-B903-79F0C3D48893}" srcOrd="4" destOrd="0" presId="urn:microsoft.com/office/officeart/2008/layout/VerticalCurvedList"/>
    <dgm:cxn modelId="{A5815B32-716D-467B-B4A9-7292113AA41E}" type="presParOf" srcId="{396C1D01-139F-4A79-B903-79F0C3D48893}" destId="{B8A9E55E-165D-488E-8866-420272A73A53}" srcOrd="0" destOrd="0" presId="urn:microsoft.com/office/officeart/2008/layout/VerticalCurvedList"/>
    <dgm:cxn modelId="{1C9C1FBF-8156-434E-BF02-8FBB58E52B21}" type="presParOf" srcId="{3DEBC4AD-B0BD-48AC-B20D-10C8FB96A880}" destId="{BC5BFDDA-141B-42EA-96F4-7A9DB436B176}" srcOrd="5" destOrd="0" presId="urn:microsoft.com/office/officeart/2008/layout/VerticalCurvedList"/>
    <dgm:cxn modelId="{D2CDAFC8-F400-4FEA-803F-4F0C975DE6AC}" type="presParOf" srcId="{3DEBC4AD-B0BD-48AC-B20D-10C8FB96A880}" destId="{7BBD5893-EF87-4F06-A6DD-96B51E1C4525}" srcOrd="6" destOrd="0" presId="urn:microsoft.com/office/officeart/2008/layout/VerticalCurvedList"/>
    <dgm:cxn modelId="{AD7B9CA6-B058-4C66-9761-090ABF587115}" type="presParOf" srcId="{7BBD5893-EF87-4F06-A6DD-96B51E1C4525}" destId="{879432E3-FCBD-4FD4-9AD8-51DCB8BA583A}" srcOrd="0" destOrd="0" presId="urn:microsoft.com/office/officeart/2008/layout/VerticalCurvedList"/>
    <dgm:cxn modelId="{8C1F04BB-1E7E-475F-A1B1-06E3F23FBD46}" type="presParOf" srcId="{3DEBC4AD-B0BD-48AC-B20D-10C8FB96A880}" destId="{7C20FE32-0184-496D-B0AA-DD591DFC7792}" srcOrd="7" destOrd="0" presId="urn:microsoft.com/office/officeart/2008/layout/VerticalCurvedList"/>
    <dgm:cxn modelId="{EAD0BECF-475C-4880-8B6A-02852A63917D}" type="presParOf" srcId="{3DEBC4AD-B0BD-48AC-B20D-10C8FB96A880}" destId="{44092402-AD51-48F4-9FE6-E97D694B17BA}" srcOrd="8" destOrd="0" presId="urn:microsoft.com/office/officeart/2008/layout/VerticalCurvedList"/>
    <dgm:cxn modelId="{C95CE223-18D6-41F7-86F9-45C47EAD729A}" type="presParOf" srcId="{44092402-AD51-48F4-9FE6-E97D694B17BA}" destId="{C27D3BFD-A2F3-49B0-A3DE-4F47D319140B}" srcOrd="0" destOrd="0" presId="urn:microsoft.com/office/officeart/2008/layout/VerticalCurvedList"/>
    <dgm:cxn modelId="{A14DC260-F818-43A1-BD57-476DACCC9F26}" type="presParOf" srcId="{3DEBC4AD-B0BD-48AC-B20D-10C8FB96A880}" destId="{98635F49-0DDC-4861-A844-E1BD9B3D48F2}" srcOrd="9" destOrd="0" presId="urn:microsoft.com/office/officeart/2008/layout/VerticalCurvedList"/>
    <dgm:cxn modelId="{4C14C338-CCFA-4D32-89D3-32A4D5373130}" type="presParOf" srcId="{3DEBC4AD-B0BD-48AC-B20D-10C8FB96A880}" destId="{563D4E24-71A8-4120-B4BA-14B9B21334A2}" srcOrd="10" destOrd="0" presId="urn:microsoft.com/office/officeart/2008/layout/VerticalCurvedList"/>
    <dgm:cxn modelId="{E5265F07-B636-4272-8D69-6D2796CD7993}" type="presParOf" srcId="{563D4E24-71A8-4120-B4BA-14B9B21334A2}" destId="{B3262FA9-8AE9-4967-BFC2-1CDDAE5408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FAAF-D789-4F43-90C1-888BEF33F3CB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</a:t>
          </a:r>
          <a:endParaRPr lang="ru-RU" sz="2400" kern="1200" dirty="0"/>
        </a:p>
      </dsp:txBody>
      <dsp:txXfrm>
        <a:off x="3485895" y="239992"/>
        <a:ext cx="1156208" cy="1156208"/>
      </dsp:txXfrm>
    </dsp:sp>
    <dsp:sp modelId="{95A57D2F-7527-4C5B-ACAE-0786BA64CC8F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42728" y="1329221"/>
        <a:ext cx="305286" cy="331112"/>
      </dsp:txXfrm>
    </dsp:sp>
    <dsp:sp modelId="{F3450080-FB28-4076-A9C5-1AEEEF86760D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струк</a:t>
          </a:r>
          <a:r>
            <a:rPr lang="en-US" sz="2400" kern="1200" dirty="0" smtClean="0"/>
            <a:t>-</a:t>
          </a:r>
          <a:r>
            <a:rPr lang="ru-RU" sz="2400" kern="1200" dirty="0" smtClean="0"/>
            <a:t>тура</a:t>
          </a:r>
          <a:endParaRPr lang="ru-RU" sz="2400" kern="1200" dirty="0"/>
        </a:p>
      </dsp:txBody>
      <dsp:txXfrm>
        <a:off x="5474459" y="1684768"/>
        <a:ext cx="1156208" cy="1156208"/>
      </dsp:txXfrm>
    </dsp:sp>
    <dsp:sp modelId="{99D43831-EA31-4593-95EB-7E694828F3AD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544168" y="3192209"/>
        <a:ext cx="305286" cy="331112"/>
      </dsp:txXfrm>
    </dsp:sp>
    <dsp:sp modelId="{D8C97C80-061A-4816-AE1A-35F5D9C8CBD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задачи</a:t>
          </a:r>
          <a:endParaRPr lang="ru-RU" sz="2400" kern="1200" dirty="0"/>
        </a:p>
      </dsp:txBody>
      <dsp:txXfrm>
        <a:off x="4714895" y="4022465"/>
        <a:ext cx="1156208" cy="1156208"/>
      </dsp:txXfrm>
    </dsp:sp>
    <dsp:sp modelId="{D575A151-D491-46DF-A33E-88EAFDB488C9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989118" y="4435013"/>
        <a:ext cx="305286" cy="331112"/>
      </dsp:txXfrm>
    </dsp:sp>
    <dsp:sp modelId="{79D2144C-9E1E-43F5-9D0A-DA5238CEB249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техно</a:t>
          </a:r>
          <a:r>
            <a:rPr lang="en-US" sz="2400" kern="1200" dirty="0" smtClean="0"/>
            <a:t>-</a:t>
          </a:r>
          <a:r>
            <a:rPr lang="ru-RU" sz="2400" kern="1200" dirty="0" smtClean="0"/>
            <a:t>логии</a:t>
          </a:r>
          <a:endParaRPr lang="ru-RU" sz="2400" kern="1200" dirty="0"/>
        </a:p>
      </dsp:txBody>
      <dsp:txXfrm>
        <a:off x="2256895" y="4022465"/>
        <a:ext cx="1156208" cy="1156208"/>
      </dsp:txXfrm>
    </dsp:sp>
    <dsp:sp modelId="{0D101825-403F-4CDD-83FC-6DCD61BD0A8C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2326604" y="3340121"/>
        <a:ext cx="305286" cy="331112"/>
      </dsp:txXfrm>
    </dsp:sp>
    <dsp:sp modelId="{9F4AE564-68F1-4D26-A716-7BE73E1ECA51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люди</a:t>
          </a:r>
          <a:endParaRPr lang="ru-RU" sz="2400" kern="1200" dirty="0"/>
        </a:p>
      </dsp:txBody>
      <dsp:txXfrm>
        <a:off x="1497331" y="1684768"/>
        <a:ext cx="1156208" cy="1156208"/>
      </dsp:txXfrm>
    </dsp:sp>
    <dsp:sp modelId="{F912F0D5-26CA-4430-8438-CC88980756E4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54164" y="1420635"/>
        <a:ext cx="305286" cy="33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E62E7-E472-4CA5-AC72-8D28613E94D2}">
      <dsp:nvSpPr>
        <dsp:cNvPr id="0" name=""/>
        <dsp:cNvSpPr/>
      </dsp:nvSpPr>
      <dsp:spPr>
        <a:xfrm>
          <a:off x="-7473246" y="-1142078"/>
          <a:ext cx="8892754" cy="8892754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3A45B-FB79-4F80-BED1-7DDF98F89788}">
      <dsp:nvSpPr>
        <dsp:cNvPr id="0" name=""/>
        <dsp:cNvSpPr/>
      </dsp:nvSpPr>
      <dsp:spPr>
        <a:xfrm>
          <a:off x="619674" y="412905"/>
          <a:ext cx="1147694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набор требований, который должен удовлетворять желаемый результат</a:t>
          </a:r>
          <a:endParaRPr lang="ru-RU" sz="2400" kern="1200" dirty="0"/>
        </a:p>
      </dsp:txBody>
      <dsp:txXfrm>
        <a:off x="619674" y="412905"/>
        <a:ext cx="11476949" cy="826338"/>
      </dsp:txXfrm>
    </dsp:sp>
    <dsp:sp modelId="{5AA04F97-BF9A-4359-8D8C-80E163A8643B}">
      <dsp:nvSpPr>
        <dsp:cNvPr id="0" name=""/>
        <dsp:cNvSpPr/>
      </dsp:nvSpPr>
      <dsp:spPr>
        <a:xfrm>
          <a:off x="103212" y="309612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8A042-4016-40A3-B7F6-A51ABB4F283D}">
      <dsp:nvSpPr>
        <dsp:cNvPr id="0" name=""/>
        <dsp:cNvSpPr/>
      </dsp:nvSpPr>
      <dsp:spPr>
        <a:xfrm>
          <a:off x="1211804" y="1652017"/>
          <a:ext cx="1088481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перечень условий, ограничивающих круг допустимых средств достижения целей</a:t>
          </a:r>
          <a:endParaRPr lang="ru-RU" sz="2400" kern="1200" dirty="0"/>
        </a:p>
      </dsp:txBody>
      <dsp:txXfrm>
        <a:off x="1211804" y="1652017"/>
        <a:ext cx="10884819" cy="826338"/>
      </dsp:txXfrm>
    </dsp:sp>
    <dsp:sp modelId="{B8A9E55E-165D-488E-8866-420272A73A53}">
      <dsp:nvSpPr>
        <dsp:cNvPr id="0" name=""/>
        <dsp:cNvSpPr/>
      </dsp:nvSpPr>
      <dsp:spPr>
        <a:xfrm>
          <a:off x="695342" y="1548724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BFDDA-141B-42EA-96F4-7A9DB436B176}">
      <dsp:nvSpPr>
        <dsp:cNvPr id="0" name=""/>
        <dsp:cNvSpPr/>
      </dsp:nvSpPr>
      <dsp:spPr>
        <a:xfrm>
          <a:off x="1393541" y="2891129"/>
          <a:ext cx="10703083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перечень возможных вариантов или характеристик результата</a:t>
          </a:r>
          <a:endParaRPr lang="ru-RU" sz="2400" kern="1200" dirty="0"/>
        </a:p>
      </dsp:txBody>
      <dsp:txXfrm>
        <a:off x="1393541" y="2891129"/>
        <a:ext cx="10703083" cy="826338"/>
      </dsp:txXfrm>
    </dsp:sp>
    <dsp:sp modelId="{879432E3-FCBD-4FD4-9AD8-51DCB8BA583A}">
      <dsp:nvSpPr>
        <dsp:cNvPr id="0" name=""/>
        <dsp:cNvSpPr/>
      </dsp:nvSpPr>
      <dsp:spPr>
        <a:xfrm>
          <a:off x="877079" y="2787836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0FE32-0184-496D-B0AA-DD591DFC7792}">
      <dsp:nvSpPr>
        <dsp:cNvPr id="0" name=""/>
        <dsp:cNvSpPr/>
      </dsp:nvSpPr>
      <dsp:spPr>
        <a:xfrm>
          <a:off x="1211804" y="4130240"/>
          <a:ext cx="1088481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характеристики желаемой степени достижения ожидаемого результата</a:t>
          </a:r>
          <a:endParaRPr lang="ru-RU" sz="2400" kern="1200" dirty="0"/>
        </a:p>
      </dsp:txBody>
      <dsp:txXfrm>
        <a:off x="1211804" y="4130240"/>
        <a:ext cx="10884819" cy="826338"/>
      </dsp:txXfrm>
    </dsp:sp>
    <dsp:sp modelId="{C27D3BFD-A2F3-49B0-A3DE-4F47D319140B}">
      <dsp:nvSpPr>
        <dsp:cNvPr id="0" name=""/>
        <dsp:cNvSpPr/>
      </dsp:nvSpPr>
      <dsp:spPr>
        <a:xfrm>
          <a:off x="695342" y="4026948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35F49-0DDC-4861-A844-E1BD9B3D48F2}">
      <dsp:nvSpPr>
        <dsp:cNvPr id="0" name=""/>
        <dsp:cNvSpPr/>
      </dsp:nvSpPr>
      <dsp:spPr>
        <a:xfrm>
          <a:off x="619674" y="5369352"/>
          <a:ext cx="11476949" cy="826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59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оценка фактического достижения цели</a:t>
          </a:r>
          <a:endParaRPr lang="ru-RU" sz="2400" kern="1200" dirty="0"/>
        </a:p>
      </dsp:txBody>
      <dsp:txXfrm>
        <a:off x="619674" y="5369352"/>
        <a:ext cx="11476949" cy="826338"/>
      </dsp:txXfrm>
    </dsp:sp>
    <dsp:sp modelId="{B3262FA9-8AE9-4967-BFC2-1CDDAE54088B}">
      <dsp:nvSpPr>
        <dsp:cNvPr id="0" name=""/>
        <dsp:cNvSpPr/>
      </dsp:nvSpPr>
      <dsp:spPr>
        <a:xfrm>
          <a:off x="103212" y="5266060"/>
          <a:ext cx="1032923" cy="1032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087" y="1515291"/>
            <a:ext cx="11466421" cy="8882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Тема </a:t>
            </a:r>
            <a:r>
              <a:rPr lang="ru-RU" sz="4000" b="1" dirty="0" smtClean="0"/>
              <a:t>3. </a:t>
            </a:r>
            <a:r>
              <a:rPr lang="ru-RU" sz="4000" b="1" dirty="0"/>
              <a:t>ОРГАНИЗАЦИОННАЯ СТРУКТУРА. ВНЕШНЯЯ И ВНУТРЕННЯЯ СРЕДА ОРГАНИЗАЦИИ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3819" y="2664103"/>
            <a:ext cx="8915399" cy="1126283"/>
          </a:xfrm>
        </p:spPr>
        <p:txBody>
          <a:bodyPr>
            <a:noAutofit/>
          </a:bodyPr>
          <a:lstStyle/>
          <a:p>
            <a:r>
              <a:rPr lang="ru-RU" sz="3000" b="1" dirty="0"/>
              <a:t>1.	Понятие «организация»</a:t>
            </a:r>
          </a:p>
          <a:p>
            <a:r>
              <a:rPr lang="ru-RU" sz="3000" b="1" dirty="0"/>
              <a:t>2.	Понятие и виды организационной структуры</a:t>
            </a:r>
          </a:p>
          <a:p>
            <a:r>
              <a:rPr lang="ru-RU" sz="3000" b="1" dirty="0"/>
              <a:t>3. Внутренняя среда организации</a:t>
            </a:r>
          </a:p>
          <a:p>
            <a:r>
              <a:rPr lang="ru-RU" sz="3000" b="1" dirty="0"/>
              <a:t>4. Внешняя среда организации</a:t>
            </a:r>
          </a:p>
          <a:p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9840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Функциональная структура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управления характеризуется тем, что функциональное управление осуществляется определённой совокупностью подразделений, специализированных на выполнении конкретных видов работ, необходимых для принятия решений в системе линейного управления.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35" y="2426528"/>
            <a:ext cx="9112721" cy="41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0838"/>
              </p:ext>
            </p:extLst>
          </p:nvPr>
        </p:nvGraphicFramePr>
        <p:xfrm>
          <a:off x="399143" y="262461"/>
          <a:ext cx="11566434" cy="550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Преимущества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Недостатки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1.	Эффективное управление за счет высокой специализации управленческого персонала.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Трудности координации деятельности различных подразделений.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 smtClean="0"/>
                        <a:t>2.	Хороший контроль реализации стратегических решений.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	Длительная процедура принятия решения.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3.	Возможность карьерного роста и развития.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	Потеря взаимопонимания в действиях между работниками функциональных служб.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4.	Отсутствие дублирования линейных и функциональных взаимосвязей.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	Высокая степень заинтересованности в реализации целей функциональных подразделений в ущерб общим целям организации.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5.	Уменьшение времени прохождения информации.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	Снижение ответственности из-за отсутствия единоначалия.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6.	Меньшая загруженность руководства.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7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Линейно – штабная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организационная структура представляет собой линейно-функциональную структуру управления, дополненную штабным органом.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24" y="1708502"/>
            <a:ext cx="9939346" cy="46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1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57679"/>
              </p:ext>
            </p:extLst>
          </p:nvPr>
        </p:nvGraphicFramePr>
        <p:xfrm>
          <a:off x="503646" y="811101"/>
          <a:ext cx="11566434" cy="474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Преимущества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Недостатки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	Детальную проработку стратегических и тактических вопросов.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1.	Недостаточно четкое разделение ответственности, т.к. внешние консультанты не ответственны за результат выполнения решений.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	Разгрузку (частичную) высшего руководства в анализе информации и выработке предложений.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2.	Тенденции к чрезмерной централизации управления.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3.	Возможность привлечения внешних экспертов и консультантов.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3.	Прочие недостатки, присущие линейной структуре управления.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	Разгрузку функциональных подразделений.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52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 err="1">
                <a:solidFill>
                  <a:schemeClr val="bg1">
                    <a:lumMod val="50000"/>
                  </a:schemeClr>
                </a:solidFill>
              </a:rPr>
              <a:t>Дивизиональные</a:t>
            </a:r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структуры основаны на выделении крупных производственно-хозяйственных подразделений с предоставлением оперативно-производственной самостоятельности и перенесением на этот уровень ответственности за получение прибыли.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268" y="2453085"/>
            <a:ext cx="8097483" cy="38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40025"/>
              </p:ext>
            </p:extLst>
          </p:nvPr>
        </p:nvGraphicFramePr>
        <p:xfrm>
          <a:off x="294640" y="118769"/>
          <a:ext cx="11566434" cy="652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4229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Преимущества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Недостатки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	Интеграция различных видов деятельности компании в рамках реализуемых проектов, программ.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	Сложность матричной структуры для практической реализации.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398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	Получение высококачественных результатов по большому количеству проектов, программ, продуктов.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	Структура сложна, громоздка и дорога во внедрении и в эксплуатации.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	Значительная активизация деятельности руководителей и работников управленческого аппарата.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	Она является трудной формой организации;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	Вовлечение руководителей всех уровней и специалистов в сферу активной творческой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	В связи с системой двойного подчинения подрывается принцип единоначалия.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785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	Сокращение нагрузки на руководителей высшего уровня управления путем передачи полномочий принятия решений на средний уровень.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	Наблюдается тенденция к анархии, в условиях ее действия нечетко распределены права и ответственность между элементами.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	Усиление личной ответственности конкретного руководителя.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6.	Для этой структуры характерна борьба за власть.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	Достижение большей гибкости и координации работ.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7.	Чрезмерные накладные расходы в связи с содержанием большего количества руководителей.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  <a:tr h="65576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	Преодоление внутриорганизационных барьеров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8.	Наблюдается частичное дублирование функций;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43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71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7531" y="182100"/>
            <a:ext cx="418446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Основу</a:t>
            </a:r>
            <a:r>
              <a:rPr lang="ru-RU" sz="2400" b="1" i="1" u="sng" dirty="0">
                <a:solidFill>
                  <a:schemeClr val="bg1">
                    <a:lumMod val="50000"/>
                  </a:schemeClr>
                </a:solidFill>
              </a:rPr>
              <a:t> матричной структуры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</a:rPr>
              <a:t>образует линейно-функциональная структура, дополненная структурами программного управления. Помимо руководителя организации определяется руководитель программы, ранг которого выше ранга руководителя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организации. </a:t>
            </a:r>
            <a:endParaRPr lang="ru-R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5" y="182100"/>
            <a:ext cx="7869756" cy="60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96878"/>
              </p:ext>
            </p:extLst>
          </p:nvPr>
        </p:nvGraphicFramePr>
        <p:xfrm>
          <a:off x="399143" y="262461"/>
          <a:ext cx="11566434" cy="682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Преимущества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Недостатки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1.	Оперативное реагирование на изменение внешних условий деятельности.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Наличие внутренней конкуренции за ресурсы и персонал.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 smtClean="0"/>
                        <a:t>2.	Сближение того, кто принимает решение с тем, кто его реализует.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	Сложность разделения накладных расходов и подсчета себестоимости.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3.	Хорошие условия для роста менеджеров.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	Трудность согласования интересов различных дивизионов.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4.	Высокая степень координации управленческой деятельности в рамках одного дивизиона.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	Волокита и перегруженность из-за большого количества вертикальных связей.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5.	Более тесная связь производителя с потребителями.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	Дублирование функций на различных уровнях управления.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6.	"Центры ответственности" более эффективно работают над вопросами повышения прибыли.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	В отделениях сохраняется линейная структура управления.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	Отдаленность центрального аппарата от конкретных сфер деятельности организации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15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13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246" y="213359"/>
            <a:ext cx="8915400" cy="5573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900" b="1" dirty="0"/>
              <a:t>3. </a:t>
            </a:r>
            <a:r>
              <a:rPr lang="ru-RU" sz="3900" b="1"/>
              <a:t>Внутренняя среда организации</a:t>
            </a:r>
            <a:endParaRPr lang="ru-RU" sz="39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4856" y="1423852"/>
            <a:ext cx="58957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Внутренняя </a:t>
            </a:r>
            <a:r>
              <a:rPr lang="ru-RU" sz="2800" b="1" i="1" dirty="0">
                <a:solidFill>
                  <a:srgbClr val="C00000"/>
                </a:solidFill>
              </a:rPr>
              <a:t>среда организации – </a:t>
            </a:r>
            <a:r>
              <a:rPr lang="ru-RU" sz="2800" b="1" i="1" dirty="0" smtClean="0">
                <a:solidFill>
                  <a:srgbClr val="C00000"/>
                </a:solidFill>
              </a:rPr>
              <a:t>это </a:t>
            </a:r>
            <a:r>
              <a:rPr lang="ru-RU" sz="2800" b="1" i="1" dirty="0">
                <a:solidFill>
                  <a:srgbClr val="C00000"/>
                </a:solidFill>
              </a:rPr>
              <a:t>структура фирмы, которая охватывает все производственные подразделения, входящие в состав организации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9579986"/>
              </p:ext>
            </p:extLst>
          </p:nvPr>
        </p:nvGraphicFramePr>
        <p:xfrm>
          <a:off x="-613954" y="12366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Цель – достижение, получение, совершенствование группой людей, объединившихся в организацию, некоторого желаемого результата. 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978" y="3531717"/>
            <a:ext cx="366318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что надо получить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 зачем?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9027" y="3531717"/>
            <a:ext cx="4946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когда и кто должен решать </a:t>
            </a:r>
            <a:r>
              <a:rPr lang="ru-RU" sz="2800" b="1" dirty="0" smtClean="0">
                <a:solidFill>
                  <a:srgbClr val="C00000"/>
                </a:solidFill>
              </a:rPr>
              <a:t>задачу </a:t>
            </a:r>
            <a:r>
              <a:rPr lang="ru-RU" sz="2800" b="1" dirty="0">
                <a:solidFill>
                  <a:srgbClr val="C00000"/>
                </a:solidFill>
              </a:rPr>
              <a:t>по достижению </a:t>
            </a:r>
            <a:r>
              <a:rPr lang="ru-RU" sz="2800" b="1" dirty="0" smtClean="0">
                <a:solidFill>
                  <a:srgbClr val="C00000"/>
                </a:solidFill>
              </a:rPr>
              <a:t>цели?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10569" y="2967126"/>
            <a:ext cx="3587757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198326" y="2967126"/>
            <a:ext cx="2653936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369819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1.	Понятие «организация</a:t>
            </a:r>
            <a:r>
              <a:rPr lang="ru-RU" sz="4000" b="1" dirty="0" smtClean="0"/>
              <a:t>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6811" y="2074812"/>
            <a:ext cx="87091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Организация — это сознательно координируемая (имеющая определенную структуру) группа лиц (совокупность участников), действующая на постоянной основе для осуществления единой цели (цели данной организации).</a:t>
            </a:r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5076199"/>
              </p:ext>
            </p:extLst>
          </p:nvPr>
        </p:nvGraphicFramePr>
        <p:xfrm>
          <a:off x="0" y="249403"/>
          <a:ext cx="12192000" cy="660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39742" y="103925"/>
            <a:ext cx="587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Формулировка цели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560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Структура – это логические взаимоотношения уровней управления и функциональных областей, построенных в такой форме, которая позволяет наиболее эффективно достигать целей организации.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5185" y="3492529"/>
            <a:ext cx="48333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специализированное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разделение </a:t>
            </a:r>
            <a:r>
              <a:rPr lang="ru-RU" sz="3200" b="1" dirty="0">
                <a:solidFill>
                  <a:srgbClr val="C00000"/>
                </a:solidFill>
              </a:rPr>
              <a:t>труда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61239" y="4989836"/>
            <a:ext cx="4184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горизонтальное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разделение </a:t>
            </a:r>
            <a:r>
              <a:rPr lang="ru-RU" sz="3200" b="1" dirty="0">
                <a:solidFill>
                  <a:srgbClr val="C00000"/>
                </a:solidFill>
              </a:rPr>
              <a:t>труда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24303" y="3516098"/>
            <a:ext cx="4184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вертикальное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разделение </a:t>
            </a:r>
            <a:r>
              <a:rPr lang="ru-RU" sz="3200" b="1" dirty="0">
                <a:solidFill>
                  <a:srgbClr val="C00000"/>
                </a:solidFill>
              </a:rPr>
              <a:t>труда </a:t>
            </a:r>
          </a:p>
        </p:txBody>
      </p: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flipH="1">
            <a:off x="2881872" y="2997903"/>
            <a:ext cx="3316454" cy="494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9" idx="0"/>
          </p:cNvCxnSpPr>
          <p:nvPr/>
        </p:nvCxnSpPr>
        <p:spPr>
          <a:xfrm>
            <a:off x="6198326" y="2997903"/>
            <a:ext cx="3218057" cy="5181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7" idx="0"/>
          </p:cNvCxnSpPr>
          <p:nvPr/>
        </p:nvCxnSpPr>
        <p:spPr>
          <a:xfrm>
            <a:off x="6198326" y="2997903"/>
            <a:ext cx="154993" cy="199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1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443358"/>
            <a:ext cx="10541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Задача – это предписанная работа, серия работ или часть работы, которая должна быть выполнена заранее установленным способом в заранее оговоренные сроки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8183" y="2980398"/>
            <a:ext cx="6736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/>
              <a:t>работа </a:t>
            </a:r>
            <a:r>
              <a:rPr lang="ru-RU" sz="3600" dirty="0"/>
              <a:t>с людьми;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/>
              <a:t>работа </a:t>
            </a:r>
            <a:r>
              <a:rPr lang="ru-RU" sz="3600" dirty="0"/>
              <a:t>с предметами;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3600" dirty="0" smtClean="0"/>
              <a:t>работа </a:t>
            </a:r>
            <a:r>
              <a:rPr lang="ru-RU" sz="3600" dirty="0"/>
              <a:t>с информацией.</a:t>
            </a:r>
          </a:p>
        </p:txBody>
      </p:sp>
    </p:spTree>
    <p:extLst>
      <p:ext uri="{BB962C8B-B14F-4D97-AF65-F5344CB8AC3E}">
        <p14:creationId xmlns:p14="http://schemas.microsoft.com/office/powerpoint/2010/main" val="36595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464" y="1069004"/>
            <a:ext cx="105417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Технология – средство преобразования сырья, материалов в конечные продукты и услуги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281" y="3531717"/>
            <a:ext cx="5889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стандартизация (использование стандартных, взаимозаменяемых компонентов)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9027" y="3531717"/>
            <a:ext cx="5495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механизация (использование машин и механизмов вместо людей)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2610569" y="2967126"/>
            <a:ext cx="3587757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198326" y="2967126"/>
            <a:ext cx="2653936" cy="5645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5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165" y="130285"/>
            <a:ext cx="105417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Люди (человеческий ресурс) – главный и самый сложный элемент любой организации, так как все люди сильно отличаются друг от друга по полу, возрасту, образованию, национальности, навыкам, семейному положению и т. д. 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281" y="353171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способности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21039" y="3531717"/>
            <a:ext cx="3553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наследственные</a:t>
            </a:r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flipH="1">
            <a:off x="1996504" y="2684830"/>
            <a:ext cx="4382523" cy="84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6379027" y="2684830"/>
            <a:ext cx="3718561" cy="84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30002" y="450707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приобретенные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67252" y="4507077"/>
            <a:ext cx="4434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предрасположенность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05773" y="5220827"/>
            <a:ext cx="3374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потребности  </a:t>
            </a:r>
          </a:p>
        </p:txBody>
      </p: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 flipH="1">
            <a:off x="2717225" y="2684830"/>
            <a:ext cx="3661802" cy="182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9" idx="0"/>
          </p:cNvCxnSpPr>
          <p:nvPr/>
        </p:nvCxnSpPr>
        <p:spPr>
          <a:xfrm>
            <a:off x="6379027" y="2684830"/>
            <a:ext cx="1605645" cy="1822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10" idx="0"/>
          </p:cNvCxnSpPr>
          <p:nvPr/>
        </p:nvCxnSpPr>
        <p:spPr>
          <a:xfrm flipH="1">
            <a:off x="5492996" y="2684830"/>
            <a:ext cx="886031" cy="2535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8"/>
          <p:cNvSpPr>
            <a:spLocks noGrp="1"/>
          </p:cNvSpPr>
          <p:nvPr>
            <p:ph idx="1"/>
          </p:nvPr>
        </p:nvSpPr>
        <p:spPr>
          <a:xfrm>
            <a:off x="1752600" y="150223"/>
            <a:ext cx="8686800" cy="5410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i="1" dirty="0"/>
              <a:t>4. Внешняя среда </a:t>
            </a:r>
            <a:r>
              <a:rPr lang="ru-RU" sz="3200" b="1" i="1" dirty="0" smtClean="0"/>
              <a:t>организации</a:t>
            </a:r>
          </a:p>
          <a:p>
            <a:pPr marL="0" indent="0" algn="ctr">
              <a:buNone/>
              <a:defRPr/>
            </a:pPr>
            <a:endParaRPr lang="ru-RU" sz="3200" b="1" i="1" dirty="0" smtClean="0"/>
          </a:p>
          <a:p>
            <a:pPr marL="0" indent="0" algn="ctr"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Внешняя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среда организации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3581400" y="1905000"/>
            <a:ext cx="9906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43800" y="1905000"/>
            <a:ext cx="10668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81200" y="2286000"/>
            <a:ext cx="3581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Микровнешняя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среда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субъектов и фактов, воздействующих на возможность организации достичь поставленных целей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2286000"/>
            <a:ext cx="3581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Макровнешняя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среда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факторов косвенного воздействия на все субъекты микровнешней среды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5651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1.   Факторы и переменные внешней и внутренней среды организации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8580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2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8"/>
          <p:cNvSpPr>
            <a:spLocks noGrp="1"/>
          </p:cNvSpPr>
          <p:nvPr>
            <p:ph idx="1"/>
          </p:nvPr>
        </p:nvSpPr>
        <p:spPr>
          <a:xfrm>
            <a:off x="1876697" y="204652"/>
            <a:ext cx="9501052" cy="6248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Организация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процессом формирования своей </a:t>
            </a:r>
            <a:r>
              <a:rPr lang="ru-RU" alt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микровнешней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а эффективность ее деятельности напрямую зависит от того, какое УР будет принято по выбору партнеров.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Отношения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 </a:t>
            </a:r>
            <a:r>
              <a:rPr lang="ru-RU" alt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микровнешней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средой регламентируются двусторонними договорами или соглашениями, имеющими юридическую силу. Это факторы прямого воздействия, а задача разработки и реализации наиболее эффективного решения должна решаться на основе всестороннего анализа этих факторов.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Факторы внешней среды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26" descr="http://konspekta.net/studopediaru/baza18/409420543108.files/image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1000"/>
            <a:ext cx="69056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8"/>
          <p:cNvSpPr>
            <a:spLocks noGrp="1"/>
          </p:cNvSpPr>
          <p:nvPr>
            <p:ph idx="1"/>
          </p:nvPr>
        </p:nvSpPr>
        <p:spPr>
          <a:xfrm>
            <a:off x="1158239" y="178526"/>
            <a:ext cx="10768149" cy="6248400"/>
          </a:xfrm>
        </p:spPr>
        <p:txBody>
          <a:bodyPr>
            <a:no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Анализ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макровнешней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организации дает ей возможность приспособить успешную деятельность в соответствии с условиями.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уровень стабильности политической обстановки, защиту государством интересов предпринимателей, и др.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жизненный уровень населения, демографические процессы, стабильность финансовой системы, инфляционные процессы и др.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характеризуют законодательную систему, включая нормативно-правовую базу, стандартизацию производства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дают преимущества тем организациям, которые быстро берут на вооружение достижения НТП. 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оказывают влияние на деятельность организации, так как предпочтение потребителя формируется на основе культурных, исторических, местных традиций.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факторы — характеризуют наличие природных ресурсов и состояние окружающей природной среды.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207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9" y="409302"/>
            <a:ext cx="10319657" cy="6109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Организации подразделяются </a:t>
            </a:r>
            <a:r>
              <a:rPr lang="ru-RU" sz="2800" dirty="0" smtClean="0">
                <a:solidFill>
                  <a:schemeClr val="tx1"/>
                </a:solidFill>
              </a:rPr>
              <a:t>на: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Формальные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Неформальные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Формальные организации </a:t>
            </a:r>
            <a:r>
              <a:rPr lang="ru-RU" sz="2800" dirty="0">
                <a:solidFill>
                  <a:schemeClr val="tx1"/>
                </a:solidFill>
              </a:rPr>
              <a:t>— это организации, которые официально зарегистрированы и действуют на основании существующего законодательства и установленных регламентов.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Неформальные организации </a:t>
            </a:r>
            <a:r>
              <a:rPr lang="ru-RU" sz="2800" dirty="0">
                <a:solidFill>
                  <a:schemeClr val="tx1"/>
                </a:solidFill>
              </a:rPr>
              <a:t>— организации, действующие вне законодательно установленных рамок, группы возникают спонтанно, но люди взаимодействуют друг с другом достаточно регулярно.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8"/>
          <p:cNvSpPr>
            <a:spLocks noGrp="1"/>
          </p:cNvSpPr>
          <p:nvPr>
            <p:ph idx="1"/>
          </p:nvPr>
        </p:nvSpPr>
        <p:spPr>
          <a:xfrm>
            <a:off x="1184366" y="-1"/>
            <a:ext cx="10546080" cy="6505303"/>
          </a:xfrm>
        </p:spPr>
        <p:txBody>
          <a:bodyPr>
            <a:noAutofit/>
          </a:bodyPr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макросреды характеризуется неполнотой или неточностью информации о текущем или перспективном состоянии элементов внешней среды, об условиях реализации решения, в том числе о связанных с ними затратах и результатах.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Неопределенность, связанная с возможностью возникновения в ходе реализации решения неблагоприятных ситуаций и последствий, — это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Все, что потенциально позволяет снизить степень неопределенности, считается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(это факты, оценки, прогнозы, связи, используемые для снижения или устранения возможных нежелательных последствий взаимоотношений фирмы с факторами внешней среды).</a:t>
            </a:r>
          </a:p>
          <a:p>
            <a:pPr algn="just" eaLnBrk="1" hangingPunct="1">
              <a:buFont typeface="Wingdings 3" panose="05040102010807070707" pitchFamily="18" charset="2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942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8"/>
          <p:cNvSpPr>
            <a:spLocks noGrp="1"/>
          </p:cNvSpPr>
          <p:nvPr>
            <p:ph idx="1"/>
          </p:nvPr>
        </p:nvSpPr>
        <p:spPr>
          <a:xfrm>
            <a:off x="1905000" y="5943600"/>
            <a:ext cx="8458200" cy="6096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Свойства внешней среды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31" descr="http://konspekta.net/studopediaru/baza18/409420543108.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1"/>
            <a:ext cx="67056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9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8"/>
          <p:cNvSpPr>
            <a:spLocks noGrp="1"/>
          </p:cNvSpPr>
          <p:nvPr>
            <p:ph idx="1"/>
          </p:nvPr>
        </p:nvSpPr>
        <p:spPr>
          <a:xfrm>
            <a:off x="1676400" y="152400"/>
            <a:ext cx="8686800" cy="6248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внешней и внутренней среды организации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Анaлиз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внeшнeй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cpeды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cлyжит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инcтpyмeнтoм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пoмoщи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кoтopoгo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paзpaбoтчики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cтpaтeгии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кoнтpoлиpyют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внeшниe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oтнoшeнию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opгaнизaции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фaктopы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целью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пpeдвидeть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пoтeнциaльныe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yгpoзы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внoвь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oткpывaющиecя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вoзмoжнocти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Современному руководителю необходимо иметь четкое и полное представление о системе благоприятных возможностей и угроз внешней среды, с одной стороны, и о сильных и слабых сторонах внутренней среды организации – с другой. Известным средством, позволяющим провести детальное изучение внешней и внутренней среды организации, является традиционный метод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SWOT-анализа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(SWOT - аббревиатура составлена из первых букв английских слов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сила;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слабость;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возможность;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угроза).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8"/>
          <p:cNvSpPr>
            <a:spLocks noGrp="1"/>
          </p:cNvSpPr>
          <p:nvPr>
            <p:ph idx="1"/>
          </p:nvPr>
        </p:nvSpPr>
        <p:spPr>
          <a:xfrm>
            <a:off x="1981200" y="4953000"/>
            <a:ext cx="8382000" cy="1066800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ru-RU" altLang="ru-RU" sz="2400"/>
              <a:t>Рисунок 4 - Матрица первичного SWOT-анализа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Рисунок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5344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0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34981"/>
            <a:ext cx="10476411" cy="648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В </a:t>
            </a:r>
            <a:r>
              <a:rPr lang="ru-RU" sz="2800" dirty="0">
                <a:solidFill>
                  <a:schemeClr val="tx1"/>
                </a:solidFill>
              </a:rPr>
              <a:t>зависимости </a:t>
            </a:r>
            <a:r>
              <a:rPr lang="ru-RU" sz="2800" u="sng" dirty="0">
                <a:solidFill>
                  <a:schemeClr val="tx1"/>
                </a:solidFill>
              </a:rPr>
              <a:t>от цели деятельности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могут </a:t>
            </a:r>
            <a:r>
              <a:rPr lang="ru-RU" sz="2800" dirty="0" smtClean="0">
                <a:solidFill>
                  <a:schemeClr val="tx1"/>
                </a:solidFill>
              </a:rPr>
              <a:t>быть: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коммерческие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некоммерческие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u="sng" dirty="0" smtClean="0">
                <a:solidFill>
                  <a:schemeClr val="tx1"/>
                </a:solidFill>
              </a:rPr>
              <a:t>По </a:t>
            </a:r>
            <a:r>
              <a:rPr lang="ru-RU" sz="2800" u="sng" dirty="0">
                <a:solidFill>
                  <a:schemeClr val="tx1"/>
                </a:solidFill>
              </a:rPr>
              <a:t>размеру </a:t>
            </a:r>
            <a:r>
              <a:rPr lang="ru-RU" sz="2800" dirty="0">
                <a:solidFill>
                  <a:schemeClr val="tx1"/>
                </a:solidFill>
              </a:rPr>
              <a:t>организации подразделяются </a:t>
            </a:r>
            <a:r>
              <a:rPr lang="ru-RU" sz="2800" dirty="0" smtClean="0">
                <a:solidFill>
                  <a:schemeClr val="tx1"/>
                </a:solidFill>
              </a:rPr>
              <a:t>на: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Крупные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Средние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Мелкие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u="sng" dirty="0" smtClean="0">
                <a:solidFill>
                  <a:schemeClr val="tx1"/>
                </a:solidFill>
              </a:rPr>
              <a:t>По </a:t>
            </a:r>
            <a:r>
              <a:rPr lang="ru-RU" sz="2800" u="sng" dirty="0">
                <a:solidFill>
                  <a:schemeClr val="tx1"/>
                </a:solidFill>
              </a:rPr>
              <a:t>форме собственности </a:t>
            </a:r>
            <a:r>
              <a:rPr lang="ru-RU" sz="2800" dirty="0">
                <a:solidFill>
                  <a:schemeClr val="tx1"/>
                </a:solidFill>
              </a:rPr>
              <a:t>организации могут </a:t>
            </a:r>
            <a:r>
              <a:rPr lang="ru-RU" sz="2800" dirty="0" smtClean="0">
                <a:solidFill>
                  <a:schemeClr val="tx1"/>
                </a:solidFill>
              </a:rPr>
              <a:t>быть: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Частными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Государственными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Муниципальными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663" y="134981"/>
            <a:ext cx="10476411" cy="6487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	В зависимости от того, какие права имеет организация на принадлежащее ей </a:t>
            </a:r>
            <a:r>
              <a:rPr lang="ru-RU" sz="2800" u="sng" dirty="0" smtClean="0">
                <a:solidFill>
                  <a:schemeClr val="tx1"/>
                </a:solidFill>
              </a:rPr>
              <a:t>имущество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</a:rPr>
              <a:t>, обладающие правом собственности на имущество (хозяйственные товарищества, общества и производственные кооперативы);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</a:rPr>
              <a:t>, которые владеют имуществом на праве хозяйственного ведения;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организации</a:t>
            </a:r>
            <a:r>
              <a:rPr lang="ru-RU" sz="2800" dirty="0">
                <a:solidFill>
                  <a:schemeClr val="tx1"/>
                </a:solidFill>
              </a:rPr>
              <a:t>, которые владеют имуществом на праве оперативного управления (государственные и муниципальные унитарные предприятия)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	По </a:t>
            </a:r>
            <a:r>
              <a:rPr lang="ru-RU" sz="2800" u="sng" dirty="0">
                <a:solidFill>
                  <a:schemeClr val="tx1"/>
                </a:solidFill>
              </a:rPr>
              <a:t>сфере деятельности </a:t>
            </a:r>
            <a:r>
              <a:rPr lang="ru-RU" sz="2800" dirty="0">
                <a:solidFill>
                  <a:schemeClr val="tx1"/>
                </a:solidFill>
              </a:rPr>
              <a:t>организации </a:t>
            </a:r>
            <a:r>
              <a:rPr lang="ru-RU" sz="2800" dirty="0" smtClean="0">
                <a:solidFill>
                  <a:schemeClr val="tx1"/>
                </a:solidFill>
              </a:rPr>
              <a:t>бывают: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промышленными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торговыми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сельскохозяйственными </a:t>
            </a:r>
            <a:r>
              <a:rPr lang="ru-RU" sz="2800" dirty="0">
                <a:solidFill>
                  <a:schemeClr val="tx1"/>
                </a:solidFill>
              </a:rPr>
              <a:t>и т.п.</a:t>
            </a:r>
            <a:r>
              <a:rPr lang="ru-RU" sz="2800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11059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/>
              <a:t>Классификация организаций по организационно-правовой форме:</a:t>
            </a:r>
          </a:p>
          <a:p>
            <a:pPr marL="0" indent="0" algn="ctr">
              <a:buNone/>
            </a:pPr>
            <a:endParaRPr lang="ru-RU" sz="3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20825"/>
              </p:ext>
            </p:extLst>
          </p:nvPr>
        </p:nvGraphicFramePr>
        <p:xfrm>
          <a:off x="617083" y="1673255"/>
          <a:ext cx="1074347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054">
                  <a:extLst>
                    <a:ext uri="{9D8B030D-6E8A-4147-A177-3AD203B41FA5}">
                      <a16:colId xmlns:a16="http://schemas.microsoft.com/office/drawing/2014/main" val="2393373334"/>
                    </a:ext>
                  </a:extLst>
                </a:gridCol>
                <a:gridCol w="6344420">
                  <a:extLst>
                    <a:ext uri="{9D8B030D-6E8A-4147-A177-3AD203B41FA5}">
                      <a16:colId xmlns:a16="http://schemas.microsoft.com/office/drawing/2014/main" val="2171547838"/>
                    </a:ext>
                  </a:extLst>
                </a:gridCol>
              </a:tblGrid>
              <a:tr h="89587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Учредительные документы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Виды организаций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52061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Договор между участниками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полное и коммандитное товарищества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740154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Устав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государственные и муниципальные унитарные предприятия, производственные кооперативы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774491"/>
                  </a:ext>
                </a:extLst>
              </a:tr>
              <a:tr h="89587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Учредительный договор и устав 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российские хозяйственные общества (ООО, ОДО, АО)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50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90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776" y="0"/>
            <a:ext cx="11466423" cy="6792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900" b="1" dirty="0"/>
              <a:t>2.	Понятие и виды организационной структуры</a:t>
            </a: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11085" y="835243"/>
            <a:ext cx="100540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C00000"/>
                </a:solidFill>
              </a:rPr>
              <a:t>Организационная структура – это совокупность управленческих звеньев, расположенных в строгой соподчиненности и обеспечивающих взаимосвязь между управляющей и управляемой подсистемами.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1085" y="4193177"/>
            <a:ext cx="3091544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звенья </a:t>
            </a:r>
            <a:r>
              <a:rPr lang="ru-RU" sz="2800" dirty="0"/>
              <a:t>(отделы)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11142" y="4193177"/>
            <a:ext cx="3091544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уровни </a:t>
            </a:r>
            <a:r>
              <a:rPr lang="ru-RU" sz="2800" dirty="0"/>
              <a:t>управления</a:t>
            </a:r>
          </a:p>
        </p:txBody>
      </p:sp>
      <p:cxnSp>
        <p:nvCxnSpPr>
          <p:cNvPr id="8" name="Скругленная соединительная линия 7"/>
          <p:cNvCxnSpPr>
            <a:stCxn id="4" idx="2"/>
            <a:endCxn id="5" idx="0"/>
          </p:cNvCxnSpPr>
          <p:nvPr/>
        </p:nvCxnSpPr>
        <p:spPr>
          <a:xfrm rot="16200000" flipH="1">
            <a:off x="7445817" y="2582079"/>
            <a:ext cx="803389" cy="2418806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>
            <a:stCxn id="4" idx="2"/>
            <a:endCxn id="2" idx="0"/>
          </p:cNvCxnSpPr>
          <p:nvPr/>
        </p:nvCxnSpPr>
        <p:spPr>
          <a:xfrm rot="5400000">
            <a:off x="4495789" y="2050857"/>
            <a:ext cx="803389" cy="3481251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451" y="182100"/>
            <a:ext cx="112471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i="1" u="sng" dirty="0">
                <a:solidFill>
                  <a:schemeClr val="bg1">
                    <a:lumMod val="50000"/>
                  </a:schemeClr>
                </a:solidFill>
              </a:rPr>
              <a:t>Линейная структура </a:t>
            </a:r>
            <a:r>
              <a:rPr lang="ru-RU" sz="2600" b="1" i="1" dirty="0">
                <a:solidFill>
                  <a:schemeClr val="bg1">
                    <a:lumMod val="50000"/>
                  </a:schemeClr>
                </a:solidFill>
              </a:rPr>
              <a:t>характеризуется тем, что во главе каждого структурного подразделения находится один руководитель, наделенный всеми полномочиями и осуществляющий единоличное руководство подчиненными ему работниками и сосредоточивающий в своих руках все управленческие функции.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8" y="3019175"/>
            <a:ext cx="9417371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0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9361"/>
              </p:ext>
            </p:extLst>
          </p:nvPr>
        </p:nvGraphicFramePr>
        <p:xfrm>
          <a:off x="399143" y="262461"/>
          <a:ext cx="11566434" cy="617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17">
                  <a:extLst>
                    <a:ext uri="{9D8B030D-6E8A-4147-A177-3AD203B41FA5}">
                      <a16:colId xmlns:a16="http://schemas.microsoft.com/office/drawing/2014/main" val="2114089630"/>
                    </a:ext>
                  </a:extLst>
                </a:gridCol>
                <a:gridCol w="5783217">
                  <a:extLst>
                    <a:ext uri="{9D8B030D-6E8A-4147-A177-3AD203B41FA5}">
                      <a16:colId xmlns:a16="http://schemas.microsoft.com/office/drawing/2014/main" val="227994116"/>
                    </a:ext>
                  </a:extLst>
                </a:gridCol>
              </a:tblGrid>
              <a:tr h="6867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Преимущества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Недостатки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34385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1.	Четкая система взаимных связей между подразделениями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	Большое время на реализацию управленческих решений.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444528"/>
                  </a:ext>
                </a:extLst>
              </a:tr>
              <a:tr h="879530">
                <a:tc>
                  <a:txBody>
                    <a:bodyPr/>
                    <a:lstStyle/>
                    <a:p>
                      <a:r>
                        <a:rPr lang="ru-RU" dirty="0" smtClean="0"/>
                        <a:t>2.	Четкая система единоначалия, эффективное использование центрального аппарата управления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	Малая инициатива на всех уровнях.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86543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3.	Ясно выраженная ответственность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	Слабые возможности для карьерного роста менеджеров.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509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4.	Быстрая реакция исполнителей на прямые указания вышестоящего начальства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	Малая гибкость и приспособляемость по отношению к внешней среде.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57472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5.	Оперативность в принятии решений на одном звене управления.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	Тенденция к волоките и перекладыванию проблем при решению вопросов, требующих участия нескольких подразделений.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6680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6.	Простота организационных форм и четкость взаимосвязи.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	Критерии эффективности и качества работы подразделений и организации– разные.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81067"/>
                  </a:ext>
                </a:extLst>
              </a:tr>
              <a:tr h="686742">
                <a:tc>
                  <a:txBody>
                    <a:bodyPr/>
                    <a:lstStyle/>
                    <a:p>
                      <a:r>
                        <a:rPr lang="ru-RU" dirty="0" smtClean="0"/>
                        <a:t>7.	Минимальные затраты в производстве.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7.	Тенденция к формализации оценки работы приводит к возникновению атмосферы страха и недоверия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7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9069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467</TotalTime>
  <Words>744</Words>
  <Application>Microsoft Office PowerPoint</Application>
  <PresentationFormat>Широкоэкранный</PresentationFormat>
  <Paragraphs>186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Century Gothic</vt:lpstr>
      <vt:lpstr>Times New Roman</vt:lpstr>
      <vt:lpstr>Wingdings</vt:lpstr>
      <vt:lpstr>Wingdings 2</vt:lpstr>
      <vt:lpstr>Wingdings 3</vt:lpstr>
      <vt:lpstr>Легкий дым</vt:lpstr>
      <vt:lpstr>Тема 3. ОРГАНИЗАЦИОННАЯ СТРУКТУРА. ВНЕШНЯЯ И ВНУТРЕННЯЯ СРЕДА ОРГАНИЗАЦИИ</vt:lpstr>
      <vt:lpstr>1. Понятие «организация»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Ольга</cp:lastModifiedBy>
  <cp:revision>32</cp:revision>
  <dcterms:created xsi:type="dcterms:W3CDTF">2018-09-03T14:05:50Z</dcterms:created>
  <dcterms:modified xsi:type="dcterms:W3CDTF">2018-09-26T07:32:07Z</dcterms:modified>
</cp:coreProperties>
</file>